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21" Type="http://schemas.openxmlformats.org/officeDocument/2006/relationships/slide" Target="slides/slide17.xml"/><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468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5502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710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963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4232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cid:ii_lfneztvg1" TargetMode="External"/><Relationship Id="rId3" Type="http://schemas.openxmlformats.org/officeDocument/2006/relationships/audio" Target="../media/media13.m4a"/><Relationship Id="rId7" Type="http://schemas.openxmlformats.org/officeDocument/2006/relationships/image" Target="../media/image6.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3.png"/><Relationship Id="rId4" Type="http://schemas.openxmlformats.org/officeDocument/2006/relationships/hyperlink" Target="https://www.cpomagazine.com/cyber-security/web-scraping-o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Ed Morrow</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F0896954-30F4-3356-D880-A303A30764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188"/>
    </mc:Choice>
    <mc:Fallback>
      <p:transition spd="slow" advTm="2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Add a single Value to</a:t>
            </a:r>
            <a:br>
              <a:rPr lang="en-US" dirty="0"/>
            </a:br>
            <a:r>
              <a:rPr lang="en-US" dirty="0"/>
              <a:t>a Collection</a:t>
            </a:r>
            <a:endParaRPr dirty="0"/>
          </a:p>
        </p:txBody>
      </p:sp>
      <p:sp>
        <p:nvSpPr>
          <p:cNvPr id="196" name="Google Shape;196;g9504e29505_0_0"/>
          <p:cNvSpPr txBox="1">
            <a:spLocks noGrp="1"/>
          </p:cNvSpPr>
          <p:nvPr>
            <p:ph type="body" idx="1"/>
          </p:nvPr>
        </p:nvSpPr>
        <p:spPr>
          <a:xfrm>
            <a:off x="685800" y="1803038"/>
            <a:ext cx="10820400" cy="4479617"/>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SzPts val="1800"/>
              <a:buNone/>
            </a:pPr>
            <a:endParaRPr lang="en-US" sz="1600" dirty="0">
              <a:latin typeface="Courier New" panose="02070309020205020404" pitchFamily="49" charset="0"/>
              <a:cs typeface="Courier New" panose="02070309020205020404" pitchFamily="49" charset="0"/>
            </a:endParaRP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Create a test to verify adding a single value to an empty collection</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TEST_F(</a:t>
            </a:r>
            <a:r>
              <a:rPr lang="en-US" sz="1600" dirty="0" err="1">
                <a:latin typeface="Courier New" panose="02070309020205020404" pitchFamily="49" charset="0"/>
                <a:cs typeface="Courier New" panose="02070309020205020404" pitchFamily="49" charset="0"/>
              </a:rPr>
              <a:t>CollectionTest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CanAddToEmptyVector</a:t>
            </a:r>
            <a:r>
              <a:rPr lang="en-US" sz="1600" dirty="0">
                <a:latin typeface="Courier New" panose="02070309020205020404" pitchFamily="49" charset="0"/>
                <a:cs typeface="Courier New" panose="02070309020205020404" pitchFamily="49" charset="0"/>
              </a:rPr>
              <a:t>)</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ASSERT_TRUE(collection);               </a:t>
            </a:r>
            <a:r>
              <a:rPr lang="en-US" sz="1600" dirty="0">
                <a:solidFill>
                  <a:schemeClr val="tx2">
                    <a:lumMod val="50000"/>
                  </a:schemeClr>
                </a:solidFill>
                <a:latin typeface="Courier New" panose="02070309020205020404" pitchFamily="49" charset="0"/>
                <a:cs typeface="Courier New" panose="02070309020205020404" pitchFamily="49" charset="0"/>
              </a:rPr>
              <a:t>// is the collection empty?</a:t>
            </a:r>
          </a:p>
          <a:p>
            <a:pPr marL="0" indent="0">
              <a:buNone/>
            </a:pPr>
            <a:r>
              <a:rPr lang="en-US" sz="1600" dirty="0">
                <a:latin typeface="Courier New" panose="02070309020205020404" pitchFamily="49" charset="0"/>
                <a:cs typeface="Courier New" panose="02070309020205020404" pitchFamily="49" charset="0"/>
              </a:rPr>
              <a:t>    ASSERT_TRUE(collection-&gt;empty());      </a:t>
            </a:r>
            <a:r>
              <a:rPr lang="en-US" sz="1600" dirty="0">
                <a:solidFill>
                  <a:schemeClr val="tx2">
                    <a:lumMod val="50000"/>
                  </a:schemeClr>
                </a:solidFill>
                <a:latin typeface="Courier New" panose="02070309020205020404" pitchFamily="49" charset="0"/>
                <a:cs typeface="Courier New" panose="02070309020205020404" pitchFamily="49" charset="0"/>
              </a:rPr>
              <a:t>// if empty, the size must be 0</a:t>
            </a:r>
          </a:p>
          <a:p>
            <a:pPr marL="0" lvl="0" indent="0" rtl="0">
              <a:lnSpc>
                <a:spcPct val="90000"/>
              </a:lnSpc>
              <a:spcBef>
                <a:spcPts val="1000"/>
              </a:spcBef>
              <a:spcAft>
                <a:spcPts val="0"/>
              </a:spcAft>
              <a:buSzPts val="1800"/>
              <a:buNone/>
            </a:pPr>
            <a:endParaRPr lang="en-US" sz="1600" dirty="0">
              <a:latin typeface="Courier New" panose="02070309020205020404" pitchFamily="49" charset="0"/>
              <a:cs typeface="Courier New" panose="02070309020205020404" pitchFamily="49" charset="0"/>
            </a:endParaRP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add_entries</a:t>
            </a:r>
            <a:r>
              <a:rPr lang="en-US" sz="1600" dirty="0">
                <a:latin typeface="Courier New" panose="02070309020205020404" pitchFamily="49" charset="0"/>
                <a:cs typeface="Courier New" panose="02070309020205020404" pitchFamily="49" charset="0"/>
              </a:rPr>
              <a:t>(1);                        </a:t>
            </a:r>
            <a:r>
              <a:rPr lang="en-US" sz="1600" dirty="0">
                <a:solidFill>
                  <a:schemeClr val="tx2">
                    <a:lumMod val="50000"/>
                  </a:schemeClr>
                </a:solidFill>
                <a:latin typeface="Courier New" panose="02070309020205020404" pitchFamily="49" charset="0"/>
                <a:cs typeface="Courier New" panose="02070309020205020404" pitchFamily="49" charset="0"/>
              </a:rPr>
              <a:t>// add entry</a:t>
            </a:r>
          </a:p>
          <a:p>
            <a:pPr marL="0" lvl="0" indent="0" rtl="0">
              <a:lnSpc>
                <a:spcPct val="90000"/>
              </a:lnSpc>
              <a:spcBef>
                <a:spcPts val="1000"/>
              </a:spcBef>
              <a:spcAft>
                <a:spcPts val="0"/>
              </a:spcAft>
              <a:buSzPts val="180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ASSERT_FALSE(collection-&gt;empty());     </a:t>
            </a:r>
            <a:r>
              <a:rPr lang="en-US" sz="1600" dirty="0">
                <a:solidFill>
                  <a:schemeClr val="tx2">
                    <a:lumMod val="50000"/>
                  </a:schemeClr>
                </a:solidFill>
                <a:latin typeface="Courier New" panose="02070309020205020404" pitchFamily="49" charset="0"/>
                <a:cs typeface="Courier New" panose="02070309020205020404" pitchFamily="49" charset="0"/>
              </a:rPr>
              <a:t>// is the collection still empty?</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ASSERT_EQ(collection-&gt;size(), 1);      </a:t>
            </a:r>
            <a:r>
              <a:rPr lang="en-US" sz="1600" dirty="0">
                <a:solidFill>
                  <a:schemeClr val="tx2">
                    <a:lumMod val="50000"/>
                  </a:schemeClr>
                </a:solidFill>
                <a:latin typeface="Courier New" panose="02070309020205020404" pitchFamily="49" charset="0"/>
                <a:cs typeface="Courier New" panose="02070309020205020404" pitchFamily="49" charset="0"/>
              </a:rPr>
              <a:t>// if not empty, the size must be </a:t>
            </a:r>
            <a:r>
              <a:rPr lang="en-US" sz="1600" dirty="0">
                <a:latin typeface="Courier New" panose="02070309020205020404" pitchFamily="49" charset="0"/>
                <a:cs typeface="Courier New" panose="02070309020205020404" pitchFamily="49" charset="0"/>
              </a:rPr>
              <a:t>1</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C736EF7-7123-A401-47EE-5AC8CDC373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65890846"/>
      </p:ext>
    </p:extLst>
  </p:cSld>
  <p:clrMapOvr>
    <a:masterClrMapping/>
  </p:clrMapOvr>
  <mc:AlternateContent xmlns:mc="http://schemas.openxmlformats.org/markup-compatibility/2006">
    <mc:Choice xmlns:p14="http://schemas.microsoft.com/office/powerpoint/2010/main" Requires="p14">
      <p:transition spd="slow" p14:dur="2000" advTm="16532"/>
    </mc:Choice>
    <mc:Fallback>
      <p:transition spd="slow" advTm="16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Resizing increases </a:t>
            </a:r>
            <a:br>
              <a:rPr lang="en-US" dirty="0"/>
            </a:br>
            <a:r>
              <a:rPr lang="en-US" dirty="0"/>
              <a:t>Size of Collection</a:t>
            </a:r>
            <a:endParaRPr dirty="0"/>
          </a:p>
        </p:txBody>
      </p:sp>
      <p:sp>
        <p:nvSpPr>
          <p:cNvPr id="196" name="Google Shape;196;g9504e29505_0_0"/>
          <p:cNvSpPr txBox="1">
            <a:spLocks noGrp="1"/>
          </p:cNvSpPr>
          <p:nvPr>
            <p:ph type="body" idx="1"/>
          </p:nvPr>
        </p:nvSpPr>
        <p:spPr>
          <a:xfrm>
            <a:off x="685800" y="2007864"/>
            <a:ext cx="10820400" cy="4404204"/>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SzPts val="1800"/>
              <a:buNone/>
            </a:pPr>
            <a:r>
              <a:rPr lang="en-US" sz="1600" dirty="0">
                <a:solidFill>
                  <a:schemeClr val="tx2">
                    <a:lumMod val="50000"/>
                  </a:schemeClr>
                </a:solidFill>
                <a:latin typeface="Courier New" panose="02070309020205020404" pitchFamily="49" charset="0"/>
                <a:cs typeface="Courier New" panose="02070309020205020404" pitchFamily="49" charset="0"/>
              </a:rPr>
              <a:t>// Create a test to verify resizing increases the collection</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TEST_F(</a:t>
            </a:r>
            <a:r>
              <a:rPr lang="en-US" sz="1600" dirty="0" err="1">
                <a:latin typeface="Courier New" panose="02070309020205020404" pitchFamily="49" charset="0"/>
                <a:cs typeface="Courier New" panose="02070309020205020404" pitchFamily="49" charset="0"/>
              </a:rPr>
              <a:t>CollectionTest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ResizingIncreasesCollectionSize</a:t>
            </a:r>
            <a:r>
              <a:rPr lang="en-US" sz="1600" dirty="0">
                <a:latin typeface="Courier New" panose="02070309020205020404" pitchFamily="49" charset="0"/>
                <a:cs typeface="Courier New" panose="02070309020205020404" pitchFamily="49" charset="0"/>
              </a:rPr>
              <a:t>) {</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t>
            </a:r>
            <a:r>
              <a:rPr lang="en-US" sz="1600" dirty="0">
                <a:solidFill>
                  <a:schemeClr val="tx2">
                    <a:lumMod val="50000"/>
                  </a:schemeClr>
                </a:solidFill>
                <a:latin typeface="Courier New" panose="02070309020205020404" pitchFamily="49" charset="0"/>
                <a:cs typeface="Courier New" panose="02070309020205020404" pitchFamily="49" charset="0"/>
              </a:rPr>
              <a:t>// assign initial size to variable</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int n = collection-&gt;size();</a:t>
            </a:r>
          </a:p>
          <a:p>
            <a:pPr marL="0" lvl="0" indent="0" rtl="0">
              <a:lnSpc>
                <a:spcPct val="90000"/>
              </a:lnSpc>
              <a:spcBef>
                <a:spcPts val="1000"/>
              </a:spcBef>
              <a:spcAft>
                <a:spcPts val="0"/>
              </a:spcAft>
              <a:buSzPts val="1800"/>
              <a:buNone/>
            </a:pPr>
            <a:endParaRPr lang="en-US" sz="1600" dirty="0">
              <a:latin typeface="Courier New" panose="02070309020205020404" pitchFamily="49" charset="0"/>
              <a:cs typeface="Courier New" panose="02070309020205020404" pitchFamily="49" charset="0"/>
            </a:endParaRP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t>
            </a:r>
            <a:r>
              <a:rPr lang="en-US" sz="1600" dirty="0">
                <a:solidFill>
                  <a:schemeClr val="tx2">
                    <a:lumMod val="50000"/>
                  </a:schemeClr>
                </a:solidFill>
                <a:latin typeface="Courier New" panose="02070309020205020404" pitchFamily="49" charset="0"/>
                <a:cs typeface="Courier New" panose="02070309020205020404" pitchFamily="49" charset="0"/>
              </a:rPr>
              <a:t>// resize collection</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collection-&gt;resize(n + 1);</a:t>
            </a:r>
          </a:p>
          <a:p>
            <a:pPr marL="0" lvl="0" indent="0" rtl="0">
              <a:lnSpc>
                <a:spcPct val="90000"/>
              </a:lnSpc>
              <a:spcBef>
                <a:spcPts val="1000"/>
              </a:spcBef>
              <a:spcAft>
                <a:spcPts val="0"/>
              </a:spcAft>
              <a:buSzPts val="1800"/>
              <a:buNone/>
            </a:pPr>
            <a:endParaRPr lang="en-US" sz="1600" dirty="0">
              <a:latin typeface="Courier New" panose="02070309020205020404" pitchFamily="49" charset="0"/>
              <a:cs typeface="Courier New" panose="02070309020205020404" pitchFamily="49" charset="0"/>
            </a:endParaRP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t>
            </a:r>
            <a:r>
              <a:rPr lang="en-US" sz="1600" dirty="0">
                <a:solidFill>
                  <a:schemeClr val="tx2">
                    <a:lumMod val="50000"/>
                  </a:schemeClr>
                </a:solidFill>
                <a:latin typeface="Courier New" panose="02070309020205020404" pitchFamily="49" charset="0"/>
                <a:cs typeface="Courier New" panose="02070309020205020404" pitchFamily="49" charset="0"/>
              </a:rPr>
              <a:t>// compare new size to initial size</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ASSERT_GT(collection-&gt;size(), n);</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E457B74-7FE0-6FD3-401E-33AA14B2ED5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04313574"/>
      </p:ext>
    </p:extLst>
  </p:cSld>
  <p:clrMapOvr>
    <a:masterClrMapping/>
  </p:clrMapOvr>
  <mc:AlternateContent xmlns:mc="http://schemas.openxmlformats.org/markup-compatibility/2006">
    <mc:Choice xmlns:p14="http://schemas.microsoft.com/office/powerpoint/2010/main" Requires="p14">
      <p:transition spd="slow" p14:dur="2000" advTm="18910"/>
    </mc:Choice>
    <mc:Fallback>
      <p:transition spd="slow" advTm="18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PopBack</a:t>
            </a:r>
            <a:r>
              <a:rPr lang="en-US" dirty="0"/>
              <a:t>() from </a:t>
            </a:r>
            <a:br>
              <a:rPr lang="en-US" dirty="0"/>
            </a:br>
            <a:r>
              <a:rPr lang="en-US" dirty="0"/>
              <a:t>empty Collection is fatal</a:t>
            </a:r>
            <a:endParaRPr dirty="0"/>
          </a:p>
        </p:txBody>
      </p:sp>
      <p:sp>
        <p:nvSpPr>
          <p:cNvPr id="196" name="Google Shape;196;g9504e29505_0_0"/>
          <p:cNvSpPr txBox="1">
            <a:spLocks noGrp="1"/>
          </p:cNvSpPr>
          <p:nvPr>
            <p:ph type="body" idx="1"/>
          </p:nvPr>
        </p:nvSpPr>
        <p:spPr>
          <a:xfrm>
            <a:off x="685800" y="1990938"/>
            <a:ext cx="10820400" cy="4024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SzPts val="1800"/>
              <a:buNone/>
            </a:pPr>
            <a:endParaRPr lang="en-US" sz="1600" dirty="0">
              <a:latin typeface="Courier New" panose="02070309020205020404" pitchFamily="49" charset="0"/>
              <a:cs typeface="Courier New" panose="02070309020205020404" pitchFamily="49" charset="0"/>
            </a:endParaRPr>
          </a:p>
          <a:p>
            <a:pPr marL="0" lvl="0" indent="0" rtl="0">
              <a:lnSpc>
                <a:spcPct val="90000"/>
              </a:lnSpc>
              <a:spcBef>
                <a:spcPts val="1000"/>
              </a:spcBef>
              <a:spcAft>
                <a:spcPts val="0"/>
              </a:spcAft>
              <a:buSzPts val="1800"/>
              <a:buNone/>
            </a:pPr>
            <a:r>
              <a:rPr lang="en-US" sz="1600" dirty="0">
                <a:solidFill>
                  <a:schemeClr val="tx2">
                    <a:lumMod val="50000"/>
                  </a:schemeClr>
                </a:solidFill>
                <a:latin typeface="Courier New" panose="02070309020205020404" pitchFamily="49" charset="0"/>
                <a:cs typeface="Courier New" panose="02070309020205020404" pitchFamily="49" charset="0"/>
              </a:rPr>
              <a:t>// create a test to verify that </a:t>
            </a:r>
            <a:r>
              <a:rPr lang="en-US" sz="1600" dirty="0" err="1">
                <a:solidFill>
                  <a:schemeClr val="tx2">
                    <a:lumMod val="50000"/>
                  </a:schemeClr>
                </a:solidFill>
                <a:latin typeface="Courier New" panose="02070309020205020404" pitchFamily="49" charset="0"/>
                <a:cs typeface="Courier New" panose="02070309020205020404" pitchFamily="49" charset="0"/>
              </a:rPr>
              <a:t>pop_back</a:t>
            </a:r>
            <a:r>
              <a:rPr lang="en-US" sz="1600" dirty="0">
                <a:solidFill>
                  <a:schemeClr val="tx2">
                    <a:lumMod val="50000"/>
                  </a:schemeClr>
                </a:solidFill>
                <a:latin typeface="Courier New" panose="02070309020205020404" pitchFamily="49" charset="0"/>
                <a:cs typeface="Courier New" panose="02070309020205020404" pitchFamily="49" charset="0"/>
              </a:rPr>
              <a:t>() from empty collection yields a fatal error</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TEST_F(</a:t>
            </a:r>
            <a:r>
              <a:rPr lang="en-US" sz="1600" dirty="0" err="1">
                <a:latin typeface="Courier New" panose="02070309020205020404" pitchFamily="49" charset="0"/>
                <a:cs typeface="Courier New" panose="02070309020205020404" pitchFamily="49" charset="0"/>
              </a:rPr>
              <a:t>CollectionTest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PopBackFromEmptyCollectionIsFatal</a:t>
            </a:r>
            <a:r>
              <a:rPr lang="en-US" sz="1600" dirty="0">
                <a:latin typeface="Courier New" panose="02070309020205020404" pitchFamily="49" charset="0"/>
                <a:cs typeface="Courier New" panose="02070309020205020404" pitchFamily="49" charset="0"/>
              </a:rPr>
              <a:t>) {</a:t>
            </a:r>
          </a:p>
          <a:p>
            <a:pPr marL="0" lvl="0" indent="0" rtl="0">
              <a:lnSpc>
                <a:spcPct val="90000"/>
              </a:lnSpc>
              <a:spcBef>
                <a:spcPts val="1000"/>
              </a:spcBef>
              <a:spcAft>
                <a:spcPts val="0"/>
              </a:spcAft>
              <a:buSzPts val="1800"/>
              <a:buNone/>
            </a:pPr>
            <a:r>
              <a:rPr lang="en-US" sz="1600" dirty="0">
                <a:solidFill>
                  <a:schemeClr val="tx2">
                    <a:lumMod val="50000"/>
                  </a:schemeClr>
                </a:solidFill>
                <a:latin typeface="Courier New" panose="02070309020205020404" pitchFamily="49" charset="0"/>
                <a:cs typeface="Courier New" panose="02070309020205020404" pitchFamily="49" charset="0"/>
              </a:rPr>
              <a:t>    //collection is empty</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ASSERT_EQ(collection-&gt;size(), 0);</a:t>
            </a:r>
          </a:p>
          <a:p>
            <a:pPr marL="0" lvl="0" indent="0" rtl="0">
              <a:lnSpc>
                <a:spcPct val="90000"/>
              </a:lnSpc>
              <a:spcBef>
                <a:spcPts val="1000"/>
              </a:spcBef>
              <a:spcAft>
                <a:spcPts val="0"/>
              </a:spcAft>
              <a:buSzPts val="1800"/>
              <a:buNone/>
            </a:pPr>
            <a:endParaRPr lang="en-US" sz="1600" dirty="0">
              <a:latin typeface="Courier New" panose="02070309020205020404" pitchFamily="49" charset="0"/>
              <a:cs typeface="Courier New" panose="02070309020205020404" pitchFamily="49" charset="0"/>
            </a:endParaRPr>
          </a:p>
          <a:p>
            <a:pPr marL="0" lvl="0" indent="0" rtl="0">
              <a:lnSpc>
                <a:spcPct val="90000"/>
              </a:lnSpc>
              <a:spcBef>
                <a:spcPts val="1000"/>
              </a:spcBef>
              <a:spcAft>
                <a:spcPts val="0"/>
              </a:spcAft>
              <a:buSzPts val="1800"/>
              <a:buNone/>
            </a:pPr>
            <a:r>
              <a:rPr lang="en-US" sz="1600" dirty="0">
                <a:solidFill>
                  <a:schemeClr val="tx2">
                    <a:lumMod val="50000"/>
                  </a:schemeClr>
                </a:solidFill>
                <a:latin typeface="Courier New" panose="02070309020205020404" pitchFamily="49" charset="0"/>
                <a:cs typeface="Courier New" panose="02070309020205020404" pitchFamily="49" charset="0"/>
              </a:rPr>
              <a:t>    // attempt </a:t>
            </a:r>
            <a:r>
              <a:rPr lang="en-US" sz="1600" dirty="0" err="1">
                <a:solidFill>
                  <a:schemeClr val="tx2">
                    <a:lumMod val="50000"/>
                  </a:schemeClr>
                </a:solidFill>
                <a:latin typeface="Courier New" panose="02070309020205020404" pitchFamily="49" charset="0"/>
                <a:cs typeface="Courier New" panose="02070309020205020404" pitchFamily="49" charset="0"/>
              </a:rPr>
              <a:t>pop_back</a:t>
            </a:r>
            <a:r>
              <a:rPr lang="en-US" sz="1600" dirty="0">
                <a:solidFill>
                  <a:schemeClr val="tx2">
                    <a:lumMod val="50000"/>
                  </a:schemeClr>
                </a:solidFill>
                <a:latin typeface="Courier New" panose="02070309020205020404" pitchFamily="49" charset="0"/>
                <a:cs typeface="Courier New" panose="02070309020205020404" pitchFamily="49" charset="0"/>
              </a:rPr>
              <a:t>() from empty collection</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EXPECT_DEATH(collection-&gt;</a:t>
            </a:r>
            <a:r>
              <a:rPr lang="en-US" sz="1600" dirty="0" err="1">
                <a:latin typeface="Courier New" panose="02070309020205020404" pitchFamily="49" charset="0"/>
                <a:cs typeface="Courier New" panose="02070309020205020404" pitchFamily="49" charset="0"/>
              </a:rPr>
              <a:t>pop_back</a:t>
            </a:r>
            <a:r>
              <a:rPr lang="en-US" sz="1600" dirty="0">
                <a:latin typeface="Courier New" panose="02070309020205020404" pitchFamily="49" charset="0"/>
                <a:cs typeface="Courier New" panose="02070309020205020404" pitchFamily="49" charset="0"/>
              </a:rPr>
              <a:t>(), "");</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t>
            </a:r>
          </a:p>
          <a:p>
            <a:pPr marL="0" lvl="0" indent="0" rtl="0">
              <a:lnSpc>
                <a:spcPct val="90000"/>
              </a:lnSpc>
              <a:spcBef>
                <a:spcPts val="1000"/>
              </a:spcBef>
              <a:spcAft>
                <a:spcPts val="0"/>
              </a:spcAft>
              <a:buSzPts val="1800"/>
              <a:buNone/>
            </a:pPr>
            <a:r>
              <a:rPr lang="en-US" sz="1600" dirty="0">
                <a:solidFill>
                  <a:schemeClr val="tx2">
                    <a:lumMod val="50000"/>
                  </a:schemeClr>
                </a:solidFill>
                <a:latin typeface="Courier New" panose="02070309020205020404" pitchFamily="49" charset="0"/>
                <a:cs typeface="Courier New" panose="02070309020205020404" pitchFamily="49" charset="0"/>
              </a:rPr>
              <a:t>    // collection still exists</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ASSERT_TRUE(collection);</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F3258BE-CC1E-8D62-8668-50BF36FA773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26391840"/>
      </p:ext>
    </p:extLst>
  </p:cSld>
  <p:clrMapOvr>
    <a:masterClrMapping/>
  </p:clrMapOvr>
  <mc:AlternateContent xmlns:mc="http://schemas.openxmlformats.org/markup-compatibility/2006">
    <mc:Choice xmlns:p14="http://schemas.microsoft.com/office/powerpoint/2010/main" Requires="p14">
      <p:transition spd="slow" p14:dur="2000" advTm="26280"/>
    </mc:Choice>
    <mc:Fallback>
      <p:transition spd="slow" advTm="2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506691"/>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Suites</a:t>
            </a:r>
            <a:endParaRPr dirty="0"/>
          </a:p>
        </p:txBody>
      </p:sp>
      <p:sp>
        <p:nvSpPr>
          <p:cNvPr id="196" name="Google Shape;196;g9504e29505_0_0"/>
          <p:cNvSpPr txBox="1">
            <a:spLocks noGrp="1"/>
          </p:cNvSpPr>
          <p:nvPr>
            <p:ph type="body" idx="1"/>
          </p:nvPr>
        </p:nvSpPr>
        <p:spPr>
          <a:xfrm>
            <a:off x="685800" y="1796995"/>
            <a:ext cx="10820400" cy="4024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SzPts val="1800"/>
              <a:buNone/>
            </a:pPr>
            <a:endParaRPr lang="en-US" dirty="0"/>
          </a:p>
          <a:p>
            <a:pPr marL="0" marR="0" indent="0" rtl="0" fontAlgn="t">
              <a:lnSpc>
                <a:spcPct val="200000"/>
              </a:lnSpc>
              <a:spcBef>
                <a:spcPts val="0"/>
              </a:spcBef>
              <a:spcAft>
                <a:spcPts val="0"/>
              </a:spcAft>
              <a:buClr>
                <a:srgbClr val="000000"/>
              </a:buClr>
              <a:buSzPts val="1200"/>
              <a:buNone/>
            </a:pPr>
            <a:endParaRPr lang="en-US" dirty="0"/>
          </a:p>
          <a:p>
            <a:pPr marL="0" marR="0" indent="0" rtl="0" fontAlgn="t">
              <a:lnSpc>
                <a:spcPct val="200000"/>
              </a:lnSpc>
              <a:spcBef>
                <a:spcPts val="0"/>
              </a:spcBef>
              <a:spcAft>
                <a:spcPts val="0"/>
              </a:spcAft>
              <a:buClr>
                <a:srgbClr val="000000"/>
              </a:buClr>
              <a:buSzPts val="1200"/>
              <a:buNone/>
            </a:pPr>
            <a:endParaRPr lang="en-US" dirty="0"/>
          </a:p>
          <a:p>
            <a:pPr marL="0" marR="0" indent="0" rtl="0" fontAlgn="t">
              <a:lnSpc>
                <a:spcPct val="200000"/>
              </a:lnSpc>
              <a:spcBef>
                <a:spcPts val="0"/>
              </a:spcBef>
              <a:spcAft>
                <a:spcPts val="0"/>
              </a:spcAft>
              <a:buClr>
                <a:srgbClr val="000000"/>
              </a:buClr>
              <a:buSzPts val="1200"/>
              <a:buNone/>
            </a:pPr>
            <a:endParaRPr lang="en-US" dirty="0"/>
          </a:p>
          <a:p>
            <a:pPr marL="0" marR="0" indent="0" rtl="0" fontAlgn="t">
              <a:lnSpc>
                <a:spcPct val="200000"/>
              </a:lnSpc>
              <a:spcBef>
                <a:spcPts val="0"/>
              </a:spcBef>
              <a:spcAft>
                <a:spcPts val="0"/>
              </a:spcAft>
              <a:buClr>
                <a:srgbClr val="000000"/>
              </a:buClr>
              <a:buSzPts val="1200"/>
              <a:buNone/>
            </a:pPr>
            <a:endParaRPr lang="en-US" dirty="0"/>
          </a:p>
          <a:p>
            <a:pPr marL="0" marR="0" indent="0" rtl="0" fontAlgn="t">
              <a:lnSpc>
                <a:spcPct val="200000"/>
              </a:lnSpc>
              <a:spcBef>
                <a:spcPts val="0"/>
              </a:spcBef>
              <a:spcAft>
                <a:spcPts val="0"/>
              </a:spcAft>
              <a:buClr>
                <a:srgbClr val="000000"/>
              </a:buClr>
              <a:buSzPts val="1200"/>
              <a:buNone/>
            </a:pPr>
            <a:r>
              <a:rPr lang="en-US" dirty="0"/>
              <a:t>The previous tests (successful completion shown above) would form part of </a:t>
            </a:r>
          </a:p>
          <a:p>
            <a:pPr marL="0" marR="0" indent="0" rtl="0" fontAlgn="t">
              <a:lnSpc>
                <a:spcPct val="200000"/>
              </a:lnSpc>
              <a:spcBef>
                <a:spcPts val="0"/>
              </a:spcBef>
              <a:spcAft>
                <a:spcPts val="0"/>
              </a:spcAft>
              <a:buClr>
                <a:srgbClr val="000000"/>
              </a:buClr>
              <a:buSzPts val="1200"/>
              <a:buNone/>
            </a:pPr>
            <a:r>
              <a:rPr lang="en-US" dirty="0"/>
              <a:t>a more comprehensive test suite.</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4CFAE1DC-923E-05CD-E014-1551C204B0A2}"/>
              </a:ext>
            </a:extLst>
          </p:cNvPr>
          <p:cNvPicPr/>
          <p:nvPr/>
        </p:nvPicPr>
        <p:blipFill rotWithShape="1">
          <a:blip r:embed="rId7" r:link="rId8">
            <a:extLst>
              <a:ext uri="{28A0092B-C50C-407E-A947-70E740481C1C}">
                <a14:useLocalDpi xmlns:a14="http://schemas.microsoft.com/office/drawing/2010/main" val="0"/>
              </a:ext>
            </a:extLst>
          </a:blip>
          <a:srcRect l="2779" t="8449" r="31563" b="14538"/>
          <a:stretch>
            <a:fillRect/>
          </a:stretch>
        </p:blipFill>
        <p:spPr bwMode="auto">
          <a:xfrm>
            <a:off x="2763078" y="1326612"/>
            <a:ext cx="6432785" cy="3689617"/>
          </a:xfrm>
          <a:prstGeom prst="rect">
            <a:avLst/>
          </a:prstGeom>
          <a:noFill/>
          <a:ln>
            <a:noFill/>
          </a:ln>
          <a:extLst>
            <a:ext uri="{53640926-AAD7-44D8-BBD7-CCE9431645EC}">
              <a14:shadowObscured xmlns:a14="http://schemas.microsoft.com/office/drawing/2010/main"/>
            </a:ext>
          </a:extLst>
        </p:spPr>
      </p:pic>
      <p:pic>
        <p:nvPicPr>
          <p:cNvPr id="4" name="Audio 3">
            <a:hlinkClick r:id="" action="ppaction://media"/>
            <a:extLst>
              <a:ext uri="{FF2B5EF4-FFF2-40B4-BE49-F238E27FC236}">
                <a16:creationId xmlns:a16="http://schemas.microsoft.com/office/drawing/2014/main" id="{CB9E8991-AFCB-BA47-A20B-7A164E83576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12861119"/>
      </p:ext>
    </p:extLst>
  </p:cSld>
  <p:clrMapOvr>
    <a:masterClrMapping/>
  </p:clrMapOvr>
  <mc:AlternateContent xmlns:mc="http://schemas.openxmlformats.org/markup-compatibility/2006">
    <mc:Choice xmlns:p14="http://schemas.microsoft.com/office/powerpoint/2010/main" Requires="p14">
      <p:transition spd="slow" p14:dur="2000" advTm="49213"/>
    </mc:Choice>
    <mc:Fallback>
      <p:transition spd="slow" advTm="49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69AA32B-92C4-089D-AE0A-4FA7F74A60B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06"/>
    </mc:Choice>
    <mc:Fallback>
      <p:transition spd="slow" advTm="1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66067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800520"/>
            <a:ext cx="10820400" cy="441816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Build stage: </a:t>
            </a:r>
            <a:r>
              <a:rPr lang="en-US" i="1" dirty="0"/>
              <a:t>verify that all libraries and repositories are still trusted and actively maintained (OWASP Dependency-Check);</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Verify and Test: </a:t>
            </a:r>
            <a:r>
              <a:rPr lang="en-US" i="1" dirty="0"/>
              <a:t>develop unit tests to verify code integrity (</a:t>
            </a:r>
            <a:r>
              <a:rPr lang="en-US" i="1" dirty="0" err="1"/>
              <a:t>GoogleTest</a:t>
            </a:r>
            <a:r>
              <a:rPr lang="en-US" i="1" dirty="0"/>
              <a:t>);</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Transition and Health Check stage: </a:t>
            </a:r>
            <a:r>
              <a:rPr lang="en-US" i="1" dirty="0"/>
              <a:t>Penetration testing to determine the system’s robustness in the face of a simulated attack (Astra Pentest);</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Monitor and Detect stage: </a:t>
            </a:r>
            <a:r>
              <a:rPr lang="en-US" i="1" dirty="0"/>
              <a:t>Automated log collection, analysis and intrusion detection to facilitate rapid releases of security patches and updates (ManageEngine </a:t>
            </a:r>
            <a:r>
              <a:rPr lang="en-US" i="1" dirty="0" err="1"/>
              <a:t>EventLog</a:t>
            </a:r>
            <a:r>
              <a:rPr lang="en-US" i="1" dirty="0"/>
              <a:t> Analyzer);</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Defense in Depth achieved by creating multiple opportunities to identify any given issue.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45FEBF1-9868-141E-5B38-8D805944FCA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792"/>
    </mc:Choice>
    <mc:Fallback>
      <p:transition spd="slow" advTm="110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59899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1732484"/>
            <a:ext cx="10820400" cy="4446446"/>
          </a:xfrm>
          <a:prstGeom prst="rect">
            <a:avLst/>
          </a:prstGeom>
          <a:noFill/>
          <a:ln>
            <a:noFill/>
          </a:ln>
        </p:spPr>
        <p:txBody>
          <a:bodyPr spcFirstLastPara="1" wrap="square" lIns="91425" tIns="45700" rIns="91425" bIns="45700" numCol="2" spcCol="36576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Wait to address security later:</a:t>
            </a:r>
          </a:p>
          <a:p>
            <a:pPr marL="685800" lvl="1" indent="-228600">
              <a:spcBef>
                <a:spcPts val="0"/>
              </a:spcBef>
              <a:buSzPts val="2000"/>
            </a:pPr>
            <a:endParaRPr lang="en-US" sz="1800" i="1" dirty="0">
              <a:solidFill>
                <a:srgbClr val="92D050"/>
              </a:solidFill>
            </a:endParaRPr>
          </a:p>
          <a:p>
            <a:pPr marL="685800" lvl="1" indent="-228600">
              <a:spcBef>
                <a:spcPts val="0"/>
              </a:spcBef>
              <a:buSzPts val="2000"/>
            </a:pPr>
            <a:r>
              <a:rPr lang="en-US" sz="1800" i="1" dirty="0">
                <a:solidFill>
                  <a:srgbClr val="92D050"/>
                </a:solidFill>
              </a:rPr>
              <a:t>Time-to-market may be reduced</a:t>
            </a:r>
            <a:r>
              <a:rPr lang="en-US" sz="1800" i="1" dirty="0"/>
              <a:t>;</a:t>
            </a:r>
          </a:p>
          <a:p>
            <a:pPr marL="685800" lvl="1" indent="-228600">
              <a:spcBef>
                <a:spcPts val="0"/>
              </a:spcBef>
              <a:buSzPts val="2000"/>
            </a:pPr>
            <a:endParaRPr lang="en-US" sz="1800" i="1" dirty="0"/>
          </a:p>
          <a:p>
            <a:pPr marL="685800" lvl="1" indent="-228600">
              <a:spcBef>
                <a:spcPts val="0"/>
              </a:spcBef>
              <a:buSzPts val="2000"/>
            </a:pPr>
            <a:endParaRPr lang="en-US" sz="1800" i="1" dirty="0"/>
          </a:p>
          <a:p>
            <a:pPr marL="685800" lvl="1" indent="-228600">
              <a:spcBef>
                <a:spcPts val="0"/>
              </a:spcBef>
              <a:buSzPts val="2000"/>
            </a:pPr>
            <a:r>
              <a:rPr lang="en-US" sz="1800" i="1" dirty="0">
                <a:solidFill>
                  <a:srgbClr val="FF0000"/>
                </a:solidFill>
              </a:rPr>
              <a:t>Reputational damage could result from a system with well-known and avoidable security vulnerabilities;</a:t>
            </a:r>
          </a:p>
          <a:p>
            <a:pPr marL="685800" lvl="1" indent="-228600">
              <a:spcBef>
                <a:spcPts val="0"/>
              </a:spcBef>
              <a:buSzPts val="2000"/>
            </a:pPr>
            <a:endParaRPr lang="en-US" sz="1800" i="1" dirty="0">
              <a:solidFill>
                <a:srgbClr val="FF0000"/>
              </a:solidFill>
            </a:endParaRPr>
          </a:p>
          <a:p>
            <a:pPr marL="685800" lvl="1" indent="-228600">
              <a:spcBef>
                <a:spcPts val="0"/>
              </a:spcBef>
              <a:buSzPts val="2000"/>
            </a:pPr>
            <a:r>
              <a:rPr lang="en-US" sz="1800" i="1" dirty="0">
                <a:solidFill>
                  <a:srgbClr val="FF0000"/>
                </a:solidFill>
              </a:rPr>
              <a:t>Retroactively applying security protocols could take longer overall than having them baked into the system;</a:t>
            </a:r>
          </a:p>
          <a:p>
            <a:pPr marL="685800" lvl="1" indent="-228600">
              <a:spcBef>
                <a:spcPts val="0"/>
              </a:spcBef>
              <a:buSzPts val="2000"/>
            </a:pPr>
            <a:endParaRPr lang="en-US" sz="1800" i="1" dirty="0">
              <a:solidFill>
                <a:srgbClr val="FF0000"/>
              </a:solidFill>
            </a:endParaRPr>
          </a:p>
          <a:p>
            <a:pPr marL="685800" lvl="1" indent="-228600">
              <a:spcBef>
                <a:spcPts val="0"/>
              </a:spcBef>
              <a:buSzPts val="2000"/>
            </a:pPr>
            <a:r>
              <a:rPr lang="en-US" sz="1800" i="1" dirty="0">
                <a:solidFill>
                  <a:srgbClr val="FF0000"/>
                </a:solidFill>
              </a:rPr>
              <a:t>Much slower learning curve dealing with emerging threats as system will still be combatting more well-known threats</a:t>
            </a:r>
          </a:p>
          <a:p>
            <a:pPr marL="228600" lvl="0" indent="-228600" algn="l" rtl="0">
              <a:lnSpc>
                <a:spcPct val="90000"/>
              </a:lnSpc>
              <a:spcBef>
                <a:spcPts val="0"/>
              </a:spcBef>
              <a:spcAft>
                <a:spcPts val="0"/>
              </a:spcAft>
              <a:buClr>
                <a:schemeClr val="lt1"/>
              </a:buClr>
              <a:buSzPts val="2000"/>
              <a:buChar char="•"/>
            </a:pPr>
            <a:r>
              <a:rPr lang="en-US" sz="2000" dirty="0"/>
              <a:t>Act now</a:t>
            </a:r>
          </a:p>
          <a:p>
            <a:pPr marL="228600" lvl="0" indent="-228600" algn="l" rtl="0">
              <a:lnSpc>
                <a:spcPct val="90000"/>
              </a:lnSpc>
              <a:spcBef>
                <a:spcPts val="0"/>
              </a:spcBef>
              <a:spcAft>
                <a:spcPts val="0"/>
              </a:spcAft>
              <a:buClr>
                <a:schemeClr val="lt1"/>
              </a:buClr>
              <a:buSzPts val="2000"/>
              <a:buChar char="•"/>
            </a:pPr>
            <a:endParaRPr lang="en-US" sz="2000" dirty="0"/>
          </a:p>
          <a:p>
            <a:pPr marL="685800" lvl="1" indent="-228600">
              <a:spcBef>
                <a:spcPts val="0"/>
              </a:spcBef>
              <a:buSzPts val="2000"/>
            </a:pPr>
            <a:r>
              <a:rPr lang="en-US" sz="1800" dirty="0">
                <a:solidFill>
                  <a:srgbClr val="92D050"/>
                </a:solidFill>
              </a:rPr>
              <a:t>Security will be central to all developments;</a:t>
            </a:r>
          </a:p>
          <a:p>
            <a:pPr marL="685800" lvl="1" indent="-228600">
              <a:spcBef>
                <a:spcPts val="0"/>
              </a:spcBef>
              <a:buSzPts val="2000"/>
            </a:pPr>
            <a:endParaRPr lang="en-US" sz="1800" dirty="0">
              <a:solidFill>
                <a:srgbClr val="92D050"/>
              </a:solidFill>
            </a:endParaRPr>
          </a:p>
          <a:p>
            <a:pPr marL="685800" lvl="1" indent="-228600">
              <a:spcBef>
                <a:spcPts val="0"/>
              </a:spcBef>
              <a:buSzPts val="2000"/>
            </a:pPr>
            <a:r>
              <a:rPr lang="en-US" sz="1800" dirty="0">
                <a:solidFill>
                  <a:srgbClr val="92D050"/>
                </a:solidFill>
              </a:rPr>
              <a:t>Establishing security protocols now will allow better adaptability in the face of new threats in the future;</a:t>
            </a:r>
          </a:p>
          <a:p>
            <a:pPr marL="685800" lvl="1" indent="-228600">
              <a:spcBef>
                <a:spcPts val="0"/>
              </a:spcBef>
              <a:buSzPts val="2000"/>
            </a:pPr>
            <a:endParaRPr lang="en-US" sz="1800" dirty="0">
              <a:solidFill>
                <a:srgbClr val="92D050"/>
              </a:solidFill>
            </a:endParaRPr>
          </a:p>
          <a:p>
            <a:pPr marL="685800" lvl="1" indent="-228600">
              <a:spcBef>
                <a:spcPts val="0"/>
              </a:spcBef>
              <a:buSzPts val="2000"/>
            </a:pPr>
            <a:r>
              <a:rPr lang="en-US" sz="1800" dirty="0">
                <a:solidFill>
                  <a:srgbClr val="92D050"/>
                </a:solidFill>
              </a:rPr>
              <a:t>Identifying security vulnerabilities before anybody else does will help to protect the company’s reputation</a:t>
            </a:r>
          </a:p>
          <a:p>
            <a:pPr marL="685800" lvl="1" indent="-228600">
              <a:spcBef>
                <a:spcPts val="0"/>
              </a:spcBef>
              <a:buSzPts val="2000"/>
            </a:pPr>
            <a:endParaRPr lang="en-US" sz="1800" dirty="0"/>
          </a:p>
          <a:p>
            <a:pPr marL="685800" lvl="1" indent="-228600">
              <a:spcBef>
                <a:spcPts val="0"/>
              </a:spcBef>
              <a:buSzPts val="2000"/>
            </a:pPr>
            <a:endParaRPr lang="en-US" sz="1800" dirty="0"/>
          </a:p>
          <a:p>
            <a:pPr marL="685800" lvl="1" indent="-228600">
              <a:spcBef>
                <a:spcPts val="0"/>
              </a:spcBef>
              <a:buSzPts val="2000"/>
            </a:pPr>
            <a:r>
              <a:rPr lang="en-US" sz="1800" dirty="0">
                <a:solidFill>
                  <a:srgbClr val="FF0000"/>
                </a:solidFill>
              </a:rPr>
              <a:t>Greater time and manpower demands to implement the security policy</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AAD07FE-7999-CAB8-B903-30C3CE39A41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648"/>
    </mc:Choice>
    <mc:Fallback>
      <p:transition spd="slow" advTm="68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26064"/>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Implement the security Policy as swiftly and comprehensively as possible;</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Utilize automation tools to support the Policy’s successful implementation;</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Leverage automated log collection and analysis to aid in accounting as part of the AAA policy;</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Look for potential vulnerabilities not addressed by the Policy as it is;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Request feedback from developers on additions or changes to the Policy that may be necessary;</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Conduct penetration testing and continually reevaluate the Policy’s efficacy in light of new developments.</a:t>
            </a:r>
          </a:p>
          <a:p>
            <a:pPr marL="1143000" lvl="2" indent="-228600" algn="l" rtl="0">
              <a:lnSpc>
                <a:spcPct val="90000"/>
              </a:lnSpc>
              <a:spcBef>
                <a:spcPts val="0"/>
              </a:spcBef>
              <a:spcAft>
                <a:spcPts val="0"/>
              </a:spcAft>
              <a:buClr>
                <a:schemeClr val="lt1"/>
              </a:buClr>
              <a:buSzPts val="1800"/>
              <a:buChar char="•"/>
            </a:pP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0AE0EF5-9DBA-6E32-0733-AE937421029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559"/>
    </mc:Choice>
    <mc:Fallback>
      <p:transition spd="slow" advTm="35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214152"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The Policy is provisional and will need to be reexamined in light of future developments and emerging threats;</a:t>
            </a:r>
          </a:p>
          <a:p>
            <a:pPr marL="1600200" lvl="3" indent="-228600">
              <a:spcBef>
                <a:spcPts val="0"/>
              </a:spcBef>
            </a:pPr>
            <a:endParaRPr lang="en-US" dirty="0"/>
          </a:p>
          <a:p>
            <a:pPr marL="1600200" lvl="3" indent="-228600">
              <a:spcBef>
                <a:spcPts val="0"/>
              </a:spcBef>
            </a:pPr>
            <a:r>
              <a:rPr lang="en-US" sz="1500" i="1" dirty="0"/>
              <a:t>e.g. </a:t>
            </a:r>
            <a:r>
              <a:rPr lang="en-US" sz="1500" dirty="0"/>
              <a:t>The Alibaba Group (Hope, 2021) data leak was an ‘inside job’: how can we protect against such possible attacks in the future? 	</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The Policy can only be as successful as its implementation, so all developers must be proactive and accountable in applying the standards and adhering to the principles;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Where feasible, the Policy should be retroactively applied to existing codebases;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The results of penetration testing will inform future changes or enhancements to the Policy.</a:t>
            </a:r>
          </a:p>
          <a:p>
            <a:pPr marL="0" lvl="0" indent="0" algn="l" rtl="0">
              <a:lnSpc>
                <a:spcPct val="90000"/>
              </a:lnSpc>
              <a:spcBef>
                <a:spcPts val="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86BFE7B-B173-C474-D21D-B343CF04F5A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8256"/>
    </mc:Choice>
    <mc:Fallback>
      <p:transition spd="slow" advTm="138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Hope, A. (2021, June 25). </a:t>
            </a:r>
            <a:r>
              <a:rPr lang="en-US" i="1" dirty="0"/>
              <a:t>Web Scraping on Alibaba’s Taobao Resulted in Data 	Leak of 1.1 Billion Records</a:t>
            </a:r>
            <a:r>
              <a:rPr lang="en-US" dirty="0"/>
              <a:t>. CPO Magazine. 	</a:t>
            </a:r>
            <a:r>
              <a:rPr lang="en-US" dirty="0">
                <a:hlinkClick r:id="rId4"/>
              </a:rPr>
              <a:t>https://www.cpomagazine.com/cyber-security/web-scraping-on-</a:t>
            </a:r>
            <a:r>
              <a:rPr lang="en-US" dirty="0"/>
              <a:t>	alibabas-taobao-resulted-in-data-leak-of-1-1-billion-records/</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67010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649690"/>
            <a:ext cx="10820400" cy="4493580"/>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a:t>
            </a:r>
            <a:endParaRPr lang="en-US" i="1" dirty="0"/>
          </a:p>
          <a:p>
            <a:pPr marL="685800" lvl="0" indent="0" algn="l" rtl="0">
              <a:lnSpc>
                <a:spcPct val="90000"/>
              </a:lnSpc>
              <a:spcBef>
                <a:spcPts val="0"/>
              </a:spcBef>
              <a:spcAft>
                <a:spcPts val="0"/>
              </a:spcAft>
              <a:buSzPts val="1800"/>
              <a:buNone/>
            </a:pPr>
            <a:r>
              <a:rPr lang="en-US" i="1" dirty="0"/>
              <a:t>A layered approach to security, where multiple, overlapping layers aim to provide comprehensive security.</a:t>
            </a:r>
            <a:endParaRPr sz="1600" i="1"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69371" y="290200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7CCFAF5-35CA-4136-ACA5-F920BD322F7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754"/>
    </mc:Choice>
    <mc:Fallback>
      <p:transition spd="slow" advTm="59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5610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i="1" dirty="0">
                <a:solidFill>
                  <a:srgbClr val="FFFFFF"/>
                </a:solidFill>
              </a:rPr>
              <a:t>Higher priority threats are marked in red or yellow, and the lower in white.</a:t>
            </a:r>
            <a:endParaRPr sz="2000" i="1"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2064466187"/>
              </p:ext>
            </p:extLst>
          </p:nvPr>
        </p:nvGraphicFramePr>
        <p:xfrm>
          <a:off x="3171900" y="2561050"/>
          <a:ext cx="7835225" cy="359809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i="1" u="none" strike="noStrike" cap="none" dirty="0">
                          <a:solidFill>
                            <a:srgbClr val="FFD966"/>
                          </a:solidFill>
                        </a:rPr>
                        <a:t>Most likely to occur unless the proper standards are rigorously enforced</a:t>
                      </a:r>
                      <a:endParaRPr sz="2400" i="1"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i="1" u="none" strike="noStrike" cap="none" dirty="0">
                          <a:solidFill>
                            <a:srgbClr val="FFD966"/>
                          </a:solidFill>
                        </a:rPr>
                        <a:t>High severity or remediation cost, or both at medium</a:t>
                      </a:r>
                      <a:endParaRPr sz="2400" i="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i="1" u="none" strike="noStrike" cap="none" dirty="0">
                          <a:solidFill>
                            <a:srgbClr val="FFD966"/>
                          </a:solidFill>
                        </a:rPr>
                        <a:t>Low severity or low mediation cost</a:t>
                      </a:r>
                      <a:endParaRPr sz="2400" i="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i="1" u="none" strike="noStrike" cap="none" dirty="0">
                          <a:solidFill>
                            <a:srgbClr val="FFD966"/>
                          </a:solidFill>
                        </a:rPr>
                        <a:t>Less likely to occur, but still quite possible</a:t>
                      </a:r>
                      <a:endParaRPr sz="2400" i="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5C5CC4F-820A-CEEA-F9A1-7D109B62200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945"/>
    </mc:Choice>
    <mc:Fallback>
      <p:transition spd="slow" advTm="86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37787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508289"/>
            <a:ext cx="10820400" cy="4883083"/>
          </a:xfrm>
          <a:prstGeom prst="rect">
            <a:avLst/>
          </a:prstGeom>
          <a:noFill/>
          <a:ln>
            <a:noFill/>
          </a:ln>
        </p:spPr>
        <p:txBody>
          <a:bodyPr spcFirstLastPara="1" wrap="square" lIns="91425" tIns="45700" rIns="91425" bIns="45700" numCol="3" spcCol="182880" anchor="t" anchorCtr="0">
            <a:normAutofit fontScale="92500"/>
          </a:bodyPr>
          <a:lstStyle/>
          <a:p>
            <a:pPr marL="0" lvl="0" indent="0" algn="l" rtl="0">
              <a:lnSpc>
                <a:spcPct val="90000"/>
              </a:lnSpc>
              <a:spcBef>
                <a:spcPts val="0"/>
              </a:spcBef>
              <a:spcAft>
                <a:spcPts val="0"/>
              </a:spcAft>
              <a:buClr>
                <a:schemeClr val="lt1"/>
              </a:buClr>
              <a:buSzPts val="2200"/>
              <a:buNone/>
            </a:pPr>
            <a:r>
              <a:rPr lang="en-US" dirty="0">
                <a:solidFill>
                  <a:srgbClr val="FFFFFF"/>
                </a:solidFill>
              </a:rPr>
              <a:t>Validate Input Data</a:t>
            </a:r>
          </a:p>
          <a:p>
            <a:pPr marL="800100" lvl="1">
              <a:spcBef>
                <a:spcPts val="0"/>
              </a:spcBef>
              <a:buSzPts val="2200"/>
              <a:buFont typeface="Arial" panose="020B0604020202020204" pitchFamily="34" charset="0"/>
              <a:buChar char="•"/>
            </a:pPr>
            <a:r>
              <a:rPr lang="en-US" sz="1300" dirty="0">
                <a:solidFill>
                  <a:srgbClr val="FFFFFF"/>
                </a:solidFill>
              </a:rPr>
              <a:t>STD-003-CPP: Guarantee that storage for strings has sufficient space for character data and the null terminator;</a:t>
            </a:r>
          </a:p>
          <a:p>
            <a:pPr marL="800100" lvl="1">
              <a:spcBef>
                <a:spcPts val="0"/>
              </a:spcBef>
              <a:buSzPts val="2200"/>
              <a:buFont typeface="Arial" panose="020B0604020202020204" pitchFamily="34" charset="0"/>
              <a:buChar char="•"/>
            </a:pPr>
            <a:r>
              <a:rPr lang="en-US" sz="1300" dirty="0">
                <a:solidFill>
                  <a:srgbClr val="FFFFFF"/>
                </a:solidFill>
              </a:rPr>
              <a:t>STD-009-CPP: Guarantee that container indices and iterators are within the valid range;</a:t>
            </a:r>
          </a:p>
          <a:p>
            <a:pPr marL="800100" lvl="1">
              <a:spcBef>
                <a:spcPts val="0"/>
              </a:spcBef>
              <a:buSzPts val="2200"/>
              <a:buFont typeface="Arial" panose="020B0604020202020204" pitchFamily="34" charset="0"/>
              <a:buChar char="•"/>
            </a:pPr>
            <a:endParaRPr lang="en-US" sz="1300" dirty="0">
              <a:solidFill>
                <a:srgbClr val="FFFFFF"/>
              </a:solidFill>
            </a:endParaRPr>
          </a:p>
          <a:p>
            <a:pPr marL="0" lvl="0" indent="0" algn="l" rtl="0">
              <a:lnSpc>
                <a:spcPct val="90000"/>
              </a:lnSpc>
              <a:spcBef>
                <a:spcPts val="0"/>
              </a:spcBef>
              <a:spcAft>
                <a:spcPts val="0"/>
              </a:spcAft>
              <a:buClr>
                <a:schemeClr val="lt1"/>
              </a:buClr>
              <a:buSzPts val="2200"/>
              <a:buNone/>
            </a:pPr>
            <a:r>
              <a:rPr lang="en-US" dirty="0">
                <a:solidFill>
                  <a:srgbClr val="FFFFFF"/>
                </a:solidFill>
              </a:rPr>
              <a:t>Heed Compiler Warnings</a:t>
            </a:r>
          </a:p>
          <a:p>
            <a:pPr marL="800100" lvl="1">
              <a:spcBef>
                <a:spcPts val="0"/>
              </a:spcBef>
              <a:buSzPts val="2200"/>
              <a:buFont typeface="Arial" panose="020B0604020202020204" pitchFamily="34" charset="0"/>
              <a:buChar char="•"/>
            </a:pPr>
            <a:r>
              <a:rPr lang="en-US" sz="1300" dirty="0">
                <a:solidFill>
                  <a:srgbClr val="FFFFFF"/>
                </a:solidFill>
              </a:rPr>
              <a:t>STD-001-CPP: Understand the data model used by your implementation(s);</a:t>
            </a:r>
          </a:p>
          <a:p>
            <a:pPr marL="800100" lvl="1">
              <a:spcBef>
                <a:spcPts val="0"/>
              </a:spcBef>
              <a:buSzPts val="2200"/>
              <a:buFont typeface="Arial" panose="020B0604020202020204" pitchFamily="34" charset="0"/>
              <a:buChar char="•"/>
            </a:pPr>
            <a:endParaRPr lang="en-US" sz="1300" dirty="0">
              <a:solidFill>
                <a:srgbClr val="FFFFFF"/>
              </a:solidFill>
            </a:endParaRPr>
          </a:p>
          <a:p>
            <a:pPr marL="0" lvl="0" indent="0" algn="l" rtl="0">
              <a:lnSpc>
                <a:spcPct val="90000"/>
              </a:lnSpc>
              <a:spcBef>
                <a:spcPts val="0"/>
              </a:spcBef>
              <a:spcAft>
                <a:spcPts val="0"/>
              </a:spcAft>
              <a:buClr>
                <a:schemeClr val="lt1"/>
              </a:buClr>
              <a:buSzPts val="2200"/>
              <a:buNone/>
            </a:pPr>
            <a:r>
              <a:rPr lang="en-US" dirty="0">
                <a:solidFill>
                  <a:srgbClr val="FFFFFF"/>
                </a:solidFill>
              </a:rPr>
              <a:t>Architect and Design for Security Policies</a:t>
            </a:r>
          </a:p>
          <a:p>
            <a:pPr marL="800100" lvl="1">
              <a:spcBef>
                <a:spcPts val="0"/>
              </a:spcBef>
              <a:buSzPts val="2200"/>
              <a:buFont typeface="Arial" panose="020B0604020202020204" pitchFamily="34" charset="0"/>
              <a:buChar char="•"/>
            </a:pPr>
            <a:r>
              <a:rPr lang="en-US" sz="1300" dirty="0">
                <a:solidFill>
                  <a:srgbClr val="FFFFFF"/>
                </a:solidFill>
              </a:rPr>
              <a:t>STD-004-JAV: Prevent SQL injection;</a:t>
            </a:r>
          </a:p>
          <a:p>
            <a:pPr marL="800100" lvl="1">
              <a:spcBef>
                <a:spcPts val="0"/>
              </a:spcBef>
              <a:buSzPts val="2200"/>
              <a:buFont typeface="Arial" panose="020B0604020202020204" pitchFamily="34" charset="0"/>
              <a:buChar char="•"/>
            </a:pPr>
            <a:r>
              <a:rPr lang="en-US" sz="1300" dirty="0">
                <a:solidFill>
                  <a:srgbClr val="FFFFFF"/>
                </a:solidFill>
              </a:rPr>
              <a:t>STD-006-CPP: Understand the termination behavior of assert() and abort();</a:t>
            </a:r>
          </a:p>
          <a:p>
            <a:pPr marL="800100" lvl="1">
              <a:spcBef>
                <a:spcPts val="0"/>
              </a:spcBef>
              <a:buSzPts val="2200"/>
              <a:buFont typeface="Arial" panose="020B0604020202020204" pitchFamily="34" charset="0"/>
              <a:buChar char="•"/>
            </a:pPr>
            <a:endParaRPr lang="en-US" sz="1300" dirty="0">
              <a:solidFill>
                <a:srgbClr val="FFFFFF"/>
              </a:solidFill>
            </a:endParaRPr>
          </a:p>
          <a:p>
            <a:pPr marL="0" lvl="0" indent="0" algn="l" rtl="0">
              <a:lnSpc>
                <a:spcPct val="90000"/>
              </a:lnSpc>
              <a:spcBef>
                <a:spcPts val="0"/>
              </a:spcBef>
              <a:spcAft>
                <a:spcPts val="0"/>
              </a:spcAft>
              <a:buClr>
                <a:schemeClr val="lt1"/>
              </a:buClr>
              <a:buSzPts val="2200"/>
              <a:buNone/>
            </a:pPr>
            <a:r>
              <a:rPr lang="en-US" dirty="0">
                <a:solidFill>
                  <a:srgbClr val="FFFFFF"/>
                </a:solidFill>
              </a:rPr>
              <a:t>Keep It Simple</a:t>
            </a:r>
          </a:p>
          <a:p>
            <a:pPr marL="800100" lvl="1">
              <a:spcBef>
                <a:spcPts val="0"/>
              </a:spcBef>
              <a:buSzPts val="2200"/>
              <a:buFont typeface="Arial" panose="020B0604020202020204" pitchFamily="34" charset="0"/>
              <a:buChar char="•"/>
            </a:pPr>
            <a:r>
              <a:rPr lang="en-US" sz="1300" dirty="0">
                <a:solidFill>
                  <a:srgbClr val="FFFFFF"/>
                </a:solidFill>
              </a:rPr>
              <a:t>STD-002-CCP: Do not declare more than one variable per declaration;</a:t>
            </a:r>
          </a:p>
          <a:p>
            <a:pPr marL="800100" lvl="1">
              <a:spcBef>
                <a:spcPts val="0"/>
              </a:spcBef>
              <a:buSzPts val="2200"/>
              <a:buFont typeface="Arial" panose="020B0604020202020204" pitchFamily="34" charset="0"/>
              <a:buChar char="•"/>
            </a:pPr>
            <a:endParaRPr lang="en-US" sz="1300" dirty="0">
              <a:solidFill>
                <a:srgbClr val="FFFFFF"/>
              </a:solidFill>
            </a:endParaRPr>
          </a:p>
          <a:p>
            <a:pPr marL="0" lvl="0" indent="0" algn="l" rtl="0">
              <a:lnSpc>
                <a:spcPct val="90000"/>
              </a:lnSpc>
              <a:spcBef>
                <a:spcPts val="0"/>
              </a:spcBef>
              <a:spcAft>
                <a:spcPts val="0"/>
              </a:spcAft>
              <a:buClr>
                <a:schemeClr val="lt1"/>
              </a:buClr>
              <a:buSzPts val="2200"/>
              <a:buNone/>
            </a:pPr>
            <a:r>
              <a:rPr lang="en-US" dirty="0">
                <a:solidFill>
                  <a:srgbClr val="FFFFFF"/>
                </a:solidFill>
              </a:rPr>
              <a:t>Default Deny</a:t>
            </a:r>
          </a:p>
          <a:p>
            <a:pPr marL="800100" lvl="1">
              <a:spcBef>
                <a:spcPts val="0"/>
              </a:spcBef>
              <a:buSzPts val="2200"/>
              <a:buFont typeface="Arial" panose="020B0604020202020204" pitchFamily="34" charset="0"/>
              <a:buChar char="•"/>
            </a:pPr>
            <a:r>
              <a:rPr lang="en-US" sz="1300" dirty="0">
                <a:solidFill>
                  <a:srgbClr val="FFFFFF"/>
                </a:solidFill>
              </a:rPr>
              <a:t>STD-010-CPP: Do not access a closed file;</a:t>
            </a:r>
          </a:p>
          <a:p>
            <a:pPr marL="800100" lvl="1">
              <a:spcBef>
                <a:spcPts val="0"/>
              </a:spcBef>
              <a:buSzPts val="2200"/>
              <a:buFont typeface="Arial" panose="020B0604020202020204" pitchFamily="34" charset="0"/>
              <a:buChar char="•"/>
            </a:pPr>
            <a:endParaRPr lang="en-US" sz="1300" dirty="0">
              <a:solidFill>
                <a:srgbClr val="FFFFFF"/>
              </a:solidFill>
            </a:endParaRPr>
          </a:p>
          <a:p>
            <a:pPr marL="0" lvl="0" indent="0" algn="l" rtl="0">
              <a:lnSpc>
                <a:spcPct val="90000"/>
              </a:lnSpc>
              <a:spcBef>
                <a:spcPts val="0"/>
              </a:spcBef>
              <a:spcAft>
                <a:spcPts val="0"/>
              </a:spcAft>
              <a:buClr>
                <a:schemeClr val="lt1"/>
              </a:buClr>
              <a:buSzPts val="2200"/>
              <a:buNone/>
            </a:pPr>
            <a:r>
              <a:rPr lang="en-US" dirty="0">
                <a:solidFill>
                  <a:srgbClr val="FFFFFF"/>
                </a:solidFill>
              </a:rPr>
              <a:t>Adhere to the Principle of Least Privilege</a:t>
            </a:r>
          </a:p>
          <a:p>
            <a:pPr marL="800100" lvl="1">
              <a:spcBef>
                <a:spcPts val="0"/>
              </a:spcBef>
              <a:buSzPts val="2200"/>
              <a:buFont typeface="Arial" panose="020B0604020202020204" pitchFamily="34" charset="0"/>
              <a:buChar char="•"/>
            </a:pPr>
            <a:r>
              <a:rPr lang="en-US" sz="1300" dirty="0">
                <a:solidFill>
                  <a:srgbClr val="FFFFFF"/>
                </a:solidFill>
              </a:rPr>
              <a:t>STD-010-CPP: Do not access a closed file;</a:t>
            </a:r>
          </a:p>
          <a:p>
            <a:pPr marL="800100" lvl="1">
              <a:spcBef>
                <a:spcPts val="0"/>
              </a:spcBef>
              <a:buSzPts val="2200"/>
              <a:buFont typeface="Arial" panose="020B0604020202020204" pitchFamily="34" charset="0"/>
              <a:buChar char="•"/>
            </a:pPr>
            <a:r>
              <a:rPr lang="en-US" sz="1300" dirty="0">
                <a:solidFill>
                  <a:srgbClr val="FFFFFF"/>
                </a:solidFill>
              </a:rPr>
              <a:t>STD-008-CPP: Do not access an object outside of its lifetime;</a:t>
            </a:r>
          </a:p>
          <a:p>
            <a:pPr marL="800100" lvl="1">
              <a:spcBef>
                <a:spcPts val="0"/>
              </a:spcBef>
              <a:buSzPts val="2200"/>
              <a:buFont typeface="Arial" panose="020B0604020202020204" pitchFamily="34" charset="0"/>
              <a:buChar char="•"/>
            </a:pPr>
            <a:endParaRPr lang="en-US" dirty="0">
              <a:solidFill>
                <a:srgbClr val="FFFFFF"/>
              </a:solidFill>
            </a:endParaRPr>
          </a:p>
          <a:p>
            <a:pPr marL="0" lvl="0" indent="0" algn="l" rtl="0">
              <a:lnSpc>
                <a:spcPct val="90000"/>
              </a:lnSpc>
              <a:spcBef>
                <a:spcPts val="0"/>
              </a:spcBef>
              <a:spcAft>
                <a:spcPts val="0"/>
              </a:spcAft>
              <a:buClr>
                <a:schemeClr val="lt1"/>
              </a:buClr>
              <a:buSzPts val="2200"/>
              <a:buNone/>
            </a:pPr>
            <a:r>
              <a:rPr lang="en-US" dirty="0">
                <a:solidFill>
                  <a:srgbClr val="FFFFFF"/>
                </a:solidFill>
              </a:rPr>
              <a:t>Sanitize Data Sent to Other Systems</a:t>
            </a:r>
          </a:p>
          <a:p>
            <a:pPr marL="800100" lvl="1">
              <a:spcBef>
                <a:spcPts val="0"/>
              </a:spcBef>
              <a:buSzPts val="2200"/>
              <a:buFont typeface="Arial" panose="020B0604020202020204" pitchFamily="34" charset="0"/>
              <a:buChar char="•"/>
            </a:pPr>
            <a:r>
              <a:rPr lang="en-US" sz="1300" dirty="0">
                <a:solidFill>
                  <a:srgbClr val="FFFFFF"/>
                </a:solidFill>
              </a:rPr>
              <a:t>STD-003-CPP: Guarantee that storage for strings has sufficient space for character data and the null terminator;</a:t>
            </a:r>
          </a:p>
          <a:p>
            <a:pPr marL="800100" lvl="1">
              <a:spcBef>
                <a:spcPts val="0"/>
              </a:spcBef>
              <a:buSzPts val="2200"/>
              <a:buFont typeface="Arial" panose="020B0604020202020204" pitchFamily="34" charset="0"/>
              <a:buChar char="•"/>
            </a:pPr>
            <a:r>
              <a:rPr lang="en-US" sz="1300" dirty="0">
                <a:solidFill>
                  <a:srgbClr val="FFFFFF"/>
                </a:solidFill>
              </a:rPr>
              <a:t>STD-004-JAV: Prevent SQL injection;</a:t>
            </a:r>
          </a:p>
          <a:p>
            <a:pPr marL="800100" lvl="1">
              <a:spcBef>
                <a:spcPts val="0"/>
              </a:spcBef>
              <a:buSzPts val="2200"/>
              <a:buFont typeface="Arial" panose="020B0604020202020204" pitchFamily="34" charset="0"/>
              <a:buChar char="•"/>
            </a:pPr>
            <a:endParaRPr lang="en-US" sz="1300" dirty="0">
              <a:solidFill>
                <a:srgbClr val="FFFFFF"/>
              </a:solidFill>
            </a:endParaRPr>
          </a:p>
          <a:p>
            <a:pPr marL="0" lvl="0" indent="0" algn="l" rtl="0">
              <a:lnSpc>
                <a:spcPct val="90000"/>
              </a:lnSpc>
              <a:spcBef>
                <a:spcPts val="0"/>
              </a:spcBef>
              <a:spcAft>
                <a:spcPts val="0"/>
              </a:spcAft>
              <a:buClr>
                <a:schemeClr val="lt1"/>
              </a:buClr>
              <a:buSzPts val="2200"/>
              <a:buNone/>
            </a:pPr>
            <a:r>
              <a:rPr lang="en-US" dirty="0">
                <a:solidFill>
                  <a:srgbClr val="FFFFFF"/>
                </a:solidFill>
              </a:rPr>
              <a:t>Practice Defense in Depth</a:t>
            </a:r>
          </a:p>
          <a:p>
            <a:pPr marL="800100" lvl="1">
              <a:spcBef>
                <a:spcPts val="0"/>
              </a:spcBef>
              <a:buSzPts val="2200"/>
              <a:buFont typeface="Arial" panose="020B0604020202020204" pitchFamily="34" charset="0"/>
              <a:buChar char="•"/>
            </a:pPr>
            <a:r>
              <a:rPr lang="en-US" sz="1300" dirty="0">
                <a:solidFill>
                  <a:srgbClr val="FFFFFF"/>
                </a:solidFill>
              </a:rPr>
              <a:t>STD-004-JAV: Prevent SQL injection;</a:t>
            </a:r>
          </a:p>
          <a:p>
            <a:pPr marL="800100" lvl="1">
              <a:spcBef>
                <a:spcPts val="0"/>
              </a:spcBef>
              <a:buSzPts val="2200"/>
              <a:buFont typeface="Arial" panose="020B0604020202020204" pitchFamily="34" charset="0"/>
              <a:buChar char="•"/>
            </a:pPr>
            <a:endParaRPr lang="en-US" sz="1300" dirty="0">
              <a:solidFill>
                <a:srgbClr val="FFFFFF"/>
              </a:solidFill>
            </a:endParaRPr>
          </a:p>
          <a:p>
            <a:pPr marL="800100" lvl="1">
              <a:spcBef>
                <a:spcPts val="0"/>
              </a:spcBef>
              <a:buSzPts val="2200"/>
              <a:buFont typeface="Arial" panose="020B0604020202020204" pitchFamily="34" charset="0"/>
              <a:buChar char="•"/>
            </a:pPr>
            <a:endParaRPr lang="en-US" sz="1300" dirty="0">
              <a:solidFill>
                <a:srgbClr val="FFFFFF"/>
              </a:solidFill>
            </a:endParaRPr>
          </a:p>
          <a:p>
            <a:pPr marL="800100" lvl="1">
              <a:spcBef>
                <a:spcPts val="0"/>
              </a:spcBef>
              <a:buSzPts val="2200"/>
              <a:buFont typeface="Arial" panose="020B0604020202020204" pitchFamily="34" charset="0"/>
              <a:buChar char="•"/>
            </a:pPr>
            <a:endParaRPr lang="en-US" sz="1300" dirty="0">
              <a:solidFill>
                <a:srgbClr val="FFFFFF"/>
              </a:solidFill>
            </a:endParaRPr>
          </a:p>
          <a:p>
            <a:pPr marL="0" lvl="0" indent="0" algn="l" rtl="0">
              <a:lnSpc>
                <a:spcPct val="90000"/>
              </a:lnSpc>
              <a:spcBef>
                <a:spcPts val="0"/>
              </a:spcBef>
              <a:spcAft>
                <a:spcPts val="0"/>
              </a:spcAft>
              <a:buClr>
                <a:schemeClr val="lt1"/>
              </a:buClr>
              <a:buSzPts val="2200"/>
              <a:buNone/>
            </a:pPr>
            <a:r>
              <a:rPr lang="en-US" dirty="0">
                <a:solidFill>
                  <a:srgbClr val="FFFFFF"/>
                </a:solidFill>
              </a:rPr>
              <a:t>Use Effective Quality Assurance Techniques</a:t>
            </a:r>
          </a:p>
          <a:p>
            <a:pPr marL="800100" lvl="1">
              <a:spcBef>
                <a:spcPts val="0"/>
              </a:spcBef>
              <a:buSzPts val="2200"/>
              <a:buFont typeface="Arial" panose="020B0604020202020204" pitchFamily="34" charset="0"/>
              <a:buChar char="•"/>
            </a:pPr>
            <a:r>
              <a:rPr lang="en-US" sz="1300" dirty="0">
                <a:solidFill>
                  <a:srgbClr val="FFFFFF"/>
                </a:solidFill>
              </a:rPr>
              <a:t>STD-008-CPP: Do not access an object outside of its lifetime;</a:t>
            </a:r>
          </a:p>
          <a:p>
            <a:pPr marL="800100" lvl="1">
              <a:spcBef>
                <a:spcPts val="0"/>
              </a:spcBef>
              <a:buSzPts val="2200"/>
              <a:buFont typeface="Arial" panose="020B0604020202020204" pitchFamily="34" charset="0"/>
              <a:buChar char="•"/>
            </a:pPr>
            <a:r>
              <a:rPr lang="en-US" sz="1300" dirty="0">
                <a:solidFill>
                  <a:srgbClr val="FFFFFF"/>
                </a:solidFill>
              </a:rPr>
              <a:t>STD-010-CPP: Do not access a closed file;</a:t>
            </a:r>
          </a:p>
          <a:p>
            <a:pPr marL="800100" lvl="1">
              <a:spcBef>
                <a:spcPts val="0"/>
              </a:spcBef>
              <a:buSzPts val="2200"/>
              <a:buFont typeface="Arial" panose="020B0604020202020204" pitchFamily="34" charset="0"/>
              <a:buChar char="•"/>
            </a:pPr>
            <a:endParaRPr lang="en-US" sz="1300" dirty="0">
              <a:solidFill>
                <a:srgbClr val="FFFFFF"/>
              </a:solidFill>
            </a:endParaRPr>
          </a:p>
          <a:p>
            <a:pPr marL="0" lvl="0" indent="0" algn="l" rtl="0">
              <a:lnSpc>
                <a:spcPct val="90000"/>
              </a:lnSpc>
              <a:spcBef>
                <a:spcPts val="0"/>
              </a:spcBef>
              <a:spcAft>
                <a:spcPts val="0"/>
              </a:spcAft>
              <a:buClr>
                <a:schemeClr val="lt1"/>
              </a:buClr>
              <a:buSzPts val="2200"/>
              <a:buNone/>
            </a:pPr>
            <a:r>
              <a:rPr lang="en-US" dirty="0">
                <a:solidFill>
                  <a:srgbClr val="FFFFFF"/>
                </a:solidFill>
              </a:rPr>
              <a:t>Adopt a Secure Coding Standard</a:t>
            </a:r>
          </a:p>
          <a:p>
            <a:pPr marL="800100" lvl="1">
              <a:spcBef>
                <a:spcPts val="0"/>
              </a:spcBef>
              <a:buSzPts val="2200"/>
              <a:buFont typeface="Arial" panose="020B0604020202020204" pitchFamily="34" charset="0"/>
              <a:buChar char="•"/>
            </a:pPr>
            <a:r>
              <a:rPr lang="en-US" sz="1300" dirty="0">
                <a:solidFill>
                  <a:srgbClr val="FFFFFF"/>
                </a:solidFill>
                <a:latin typeface="Century Gothic" panose="020B0502020202020204" pitchFamily="34" charset="0"/>
              </a:rPr>
              <a:t>STD-001-CPP: Understand the data model used by your implementation(s);</a:t>
            </a:r>
          </a:p>
          <a:p>
            <a:pPr marL="800100" lvl="1">
              <a:spcBef>
                <a:spcPts val="0"/>
              </a:spcBef>
              <a:buSzPts val="2200"/>
              <a:buFont typeface="Arial" panose="020B0604020202020204" pitchFamily="34" charset="0"/>
              <a:buChar char="•"/>
            </a:pPr>
            <a:r>
              <a:rPr lang="en-US" sz="1300" dirty="0">
                <a:solidFill>
                  <a:srgbClr val="FFFFFF"/>
                </a:solidFill>
                <a:latin typeface="Century Gothic" panose="020B0502020202020204" pitchFamily="34" charset="0"/>
              </a:rPr>
              <a:t>STD-002-CCP: Do not declare more than one variable per declaration.</a:t>
            </a:r>
          </a:p>
          <a:p>
            <a:pPr marL="800100" lvl="1">
              <a:spcBef>
                <a:spcPts val="0"/>
              </a:spcBef>
              <a:buSzPts val="2200"/>
              <a:buFont typeface="Arial" panose="020B0604020202020204" pitchFamily="34" charset="0"/>
              <a:buChar char="•"/>
            </a:pPr>
            <a:r>
              <a:rPr lang="en-US" sz="1300" dirty="0">
                <a:effectLst/>
                <a:latin typeface="Century Gothic" panose="020B0502020202020204" pitchFamily="34" charset="0"/>
                <a:ea typeface="Calibri" panose="020F0502020204030204" pitchFamily="34" charset="0"/>
              </a:rPr>
              <a:t>STD-005-CPP: Explicitly construct and destruct objects when manually managing object lifetime</a:t>
            </a:r>
            <a:r>
              <a:rPr lang="en-US" sz="1300" dirty="0">
                <a:solidFill>
                  <a:srgbClr val="FFFFFF"/>
                </a:solidFill>
                <a:latin typeface="Century Gothic" panose="020B0502020202020204" pitchFamily="34" charset="0"/>
              </a:rPr>
              <a:t>;</a:t>
            </a:r>
          </a:p>
          <a:p>
            <a:pPr marL="800100" lvl="1">
              <a:spcBef>
                <a:spcPts val="0"/>
              </a:spcBef>
              <a:buSzPts val="2200"/>
              <a:buFont typeface="Arial" panose="020B0604020202020204" pitchFamily="34" charset="0"/>
              <a:buChar char="•"/>
            </a:pPr>
            <a:r>
              <a:rPr lang="en-US" sz="1300" dirty="0">
                <a:solidFill>
                  <a:srgbClr val="FFFFFF"/>
                </a:solidFill>
                <a:latin typeface="Century Gothic" panose="020B0502020202020204" pitchFamily="34" charset="0"/>
              </a:rPr>
              <a:t>STD-007-CPP: Exception objects must be </a:t>
            </a:r>
            <a:r>
              <a:rPr lang="en-US" sz="1300" dirty="0" err="1">
                <a:solidFill>
                  <a:srgbClr val="FFFFFF"/>
                </a:solidFill>
                <a:latin typeface="Century Gothic" panose="020B0502020202020204" pitchFamily="34" charset="0"/>
              </a:rPr>
              <a:t>nothrow</a:t>
            </a:r>
            <a:r>
              <a:rPr lang="en-US" sz="1300" dirty="0">
                <a:solidFill>
                  <a:srgbClr val="FFFFFF"/>
                </a:solidFill>
                <a:latin typeface="Century Gothic" panose="020B0502020202020204" pitchFamily="34" charset="0"/>
              </a:rPr>
              <a:t> copy constructible;</a:t>
            </a:r>
          </a:p>
          <a:p>
            <a:pPr marL="342900" lvl="0" algn="l" rtl="0">
              <a:lnSpc>
                <a:spcPct val="90000"/>
              </a:lnSpc>
              <a:spcBef>
                <a:spcPts val="0"/>
              </a:spcBef>
              <a:spcAft>
                <a:spcPts val="0"/>
              </a:spcAft>
              <a:buClr>
                <a:schemeClr val="lt1"/>
              </a:buClr>
              <a:buSzPts val="2200"/>
              <a:buFont typeface="Courier New" panose="02070309020205020404" pitchFamily="49" charset="0"/>
              <a:buChar char="o"/>
            </a:pPr>
            <a:endParaRPr lang="en-US" dirty="0">
              <a:solidFill>
                <a:srgbClr val="FFFFFF"/>
              </a:solidFill>
            </a:endParaRPr>
          </a:p>
          <a:p>
            <a:pPr marL="342900" lvl="0" algn="l" rtl="0">
              <a:lnSpc>
                <a:spcPct val="90000"/>
              </a:lnSpc>
              <a:spcBef>
                <a:spcPts val="0"/>
              </a:spcBef>
              <a:spcAft>
                <a:spcPts val="0"/>
              </a:spcAft>
              <a:buClr>
                <a:schemeClr val="lt1"/>
              </a:buClr>
              <a:buSzPts val="2200"/>
              <a:buFont typeface="Courier New" panose="02070309020205020404" pitchFamily="49" charset="0"/>
              <a:buChar char="o"/>
            </a:pPr>
            <a:endParaRPr lang="en-US" dirty="0">
              <a:solidFill>
                <a:srgbClr val="FFFFFF"/>
              </a:solidFill>
            </a:endParaRP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E4EFD58-0F02-8E8E-C825-D574AE6D905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222"/>
    </mc:Choice>
    <mc:Fallback>
      <p:transition spd="slow" advTm="28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18933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graphicFrame>
        <p:nvGraphicFramePr>
          <p:cNvPr id="2" name="Table 1">
            <a:extLst>
              <a:ext uri="{FF2B5EF4-FFF2-40B4-BE49-F238E27FC236}">
                <a16:creationId xmlns:a16="http://schemas.microsoft.com/office/drawing/2014/main" id="{A795FD1D-2DC3-31AF-0444-DB8E53ABDFD6}"/>
              </a:ext>
            </a:extLst>
          </p:cNvPr>
          <p:cNvGraphicFramePr>
            <a:graphicFrameLocks noGrp="1"/>
          </p:cNvGraphicFramePr>
          <p:nvPr>
            <p:extLst>
              <p:ext uri="{D42A27DB-BD31-4B8C-83A1-F6EECF244321}">
                <p14:modId xmlns:p14="http://schemas.microsoft.com/office/powerpoint/2010/main" val="3355661457"/>
              </p:ext>
            </p:extLst>
          </p:nvPr>
        </p:nvGraphicFramePr>
        <p:xfrm>
          <a:off x="515332" y="1485967"/>
          <a:ext cx="11142481" cy="4531429"/>
        </p:xfrm>
        <a:graphic>
          <a:graphicData uri="http://schemas.openxmlformats.org/drawingml/2006/table">
            <a:tbl>
              <a:tblPr firstRow="1" firstCol="1" bandRow="1">
                <a:tableStyleId>{802198C4-3087-4945-87E3-76CBB3509B7E}</a:tableStyleId>
              </a:tblPr>
              <a:tblGrid>
                <a:gridCol w="1539711">
                  <a:extLst>
                    <a:ext uri="{9D8B030D-6E8A-4147-A177-3AD203B41FA5}">
                      <a16:colId xmlns:a16="http://schemas.microsoft.com/office/drawing/2014/main" val="2570978263"/>
                    </a:ext>
                  </a:extLst>
                </a:gridCol>
                <a:gridCol w="3902697">
                  <a:extLst>
                    <a:ext uri="{9D8B030D-6E8A-4147-A177-3AD203B41FA5}">
                      <a16:colId xmlns:a16="http://schemas.microsoft.com/office/drawing/2014/main" val="2118587285"/>
                    </a:ext>
                  </a:extLst>
                </a:gridCol>
                <a:gridCol w="1178351">
                  <a:extLst>
                    <a:ext uri="{9D8B030D-6E8A-4147-A177-3AD203B41FA5}">
                      <a16:colId xmlns:a16="http://schemas.microsoft.com/office/drawing/2014/main" val="1025742056"/>
                    </a:ext>
                  </a:extLst>
                </a:gridCol>
                <a:gridCol w="1234911">
                  <a:extLst>
                    <a:ext uri="{9D8B030D-6E8A-4147-A177-3AD203B41FA5}">
                      <a16:colId xmlns:a16="http://schemas.microsoft.com/office/drawing/2014/main" val="429873042"/>
                    </a:ext>
                  </a:extLst>
                </a:gridCol>
                <a:gridCol w="1659117">
                  <a:extLst>
                    <a:ext uri="{9D8B030D-6E8A-4147-A177-3AD203B41FA5}">
                      <a16:colId xmlns:a16="http://schemas.microsoft.com/office/drawing/2014/main" val="3824985765"/>
                    </a:ext>
                  </a:extLst>
                </a:gridCol>
                <a:gridCol w="922196">
                  <a:extLst>
                    <a:ext uri="{9D8B030D-6E8A-4147-A177-3AD203B41FA5}">
                      <a16:colId xmlns:a16="http://schemas.microsoft.com/office/drawing/2014/main" val="4188854903"/>
                    </a:ext>
                  </a:extLst>
                </a:gridCol>
                <a:gridCol w="705498">
                  <a:extLst>
                    <a:ext uri="{9D8B030D-6E8A-4147-A177-3AD203B41FA5}">
                      <a16:colId xmlns:a16="http://schemas.microsoft.com/office/drawing/2014/main" val="1674203353"/>
                    </a:ext>
                  </a:extLst>
                </a:gridCol>
              </a:tblGrid>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Label</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i="0" u="none" strike="noStrike" cap="none" dirty="0">
                          <a:solidFill>
                            <a:schemeClr val="bg1"/>
                          </a:solidFill>
                          <a:effectLst/>
                          <a:latin typeface="Arial"/>
                          <a:ea typeface="Calibri" panose="020F0502020204030204" pitchFamily="34" charset="0"/>
                          <a:cs typeface="Arial"/>
                          <a:sym typeface="Arial"/>
                        </a:rPr>
                        <a:t>Coding Standard</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Severity</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Likelihood</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Remediation Cost</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Priority</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Level</a:t>
                      </a:r>
                      <a:endParaRPr lang="en-US" sz="1200" b="1"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17326127"/>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STD-008-CPP</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200000"/>
                        </a:lnSpc>
                        <a:spcBef>
                          <a:spcPts val="0"/>
                        </a:spcBef>
                        <a:spcAft>
                          <a:spcPts val="0"/>
                        </a:spcAft>
                        <a:buClr>
                          <a:srgbClr val="FFFFFF"/>
                        </a:buClr>
                        <a:buSzPts val="2200"/>
                        <a:buFont typeface="Arial" panose="020B0604020202020204" pitchFamily="34" charset="0"/>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Do not access an object outside of its lifetime</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High</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a:solidFill>
                            <a:schemeClr val="bg1"/>
                          </a:solidFill>
                          <a:effectLst/>
                        </a:rPr>
                        <a:t>Probable</a:t>
                      </a:r>
                      <a:endParaRPr lang="en-US" sz="1200" b="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High</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P20</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L2</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18460204"/>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STD-009-CPP</a:t>
                      </a:r>
                      <a:endParaRPr lang="en-US" sz="900" b="1" dirty="0">
                        <a:solidFill>
                          <a:schemeClr val="bg1"/>
                        </a:solidFill>
                        <a:effectLst/>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200000"/>
                        </a:lnSpc>
                        <a:spcBef>
                          <a:spcPts val="0"/>
                        </a:spcBef>
                        <a:spcAft>
                          <a:spcPts val="0"/>
                        </a:spcAft>
                        <a:buClr>
                          <a:srgbClr val="FFFFFF"/>
                        </a:buClr>
                        <a:buSzPts val="2200"/>
                        <a:buFont typeface="Arial" panose="020B0604020202020204" pitchFamily="34" charset="0"/>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Guarantee that container indices and iterators are within the valid range</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High</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Likely</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High</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P18</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L2</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17468818"/>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STD-004-CPP</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200000"/>
                        </a:lnSpc>
                        <a:spcBef>
                          <a:spcPts val="0"/>
                        </a:spcBef>
                        <a:spcAft>
                          <a:spcPts val="0"/>
                        </a:spcAft>
                        <a:buClr>
                          <a:srgbClr val="FFFFFF"/>
                        </a:buClr>
                        <a:buSzPts val="2200"/>
                        <a:buFont typeface="Arial" panose="020B0604020202020204" pitchFamily="34" charset="0"/>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Prevent SQL injection</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High</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a:solidFill>
                            <a:schemeClr val="bg1"/>
                          </a:solidFill>
                          <a:effectLst/>
                        </a:rPr>
                        <a:t>Probable</a:t>
                      </a:r>
                      <a:endParaRPr lang="en-US" sz="1200" b="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FF00"/>
                          </a:solidFill>
                          <a:effectLst/>
                        </a:rPr>
                        <a:t>Medium</a:t>
                      </a:r>
                      <a:endParaRPr lang="en-US" sz="1200" b="0" dirty="0">
                        <a:solidFill>
                          <a:srgbClr val="FFFF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P15</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L1</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7198475"/>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STD-003-CPP</a:t>
                      </a:r>
                      <a:endParaRPr lang="en-US" sz="900" b="1" dirty="0">
                        <a:solidFill>
                          <a:schemeClr val="bg1"/>
                        </a:solidFill>
                        <a:effectLst/>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200000"/>
                        </a:lnSpc>
                        <a:spcBef>
                          <a:spcPts val="0"/>
                        </a:spcBef>
                        <a:spcAft>
                          <a:spcPts val="0"/>
                        </a:spcAft>
                        <a:buClr>
                          <a:srgbClr val="FFFFFF"/>
                        </a:buClr>
                        <a:buSzPts val="2200"/>
                        <a:buFont typeface="Arial" panose="020B0604020202020204" pitchFamily="34" charset="0"/>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Guarantee that storage for strings has sufficient space for character data and the null terminator</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High</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a:solidFill>
                            <a:schemeClr val="bg1"/>
                          </a:solidFill>
                          <a:effectLst/>
                        </a:rPr>
                        <a:t>Likely</a:t>
                      </a:r>
                      <a:endParaRPr lang="en-US" sz="1200" b="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FF00"/>
                          </a:solidFill>
                          <a:effectLst/>
                        </a:rPr>
                        <a:t>Medium</a:t>
                      </a:r>
                      <a:endParaRPr lang="en-US" sz="1200" b="0" dirty="0">
                        <a:solidFill>
                          <a:srgbClr val="FFFF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P12</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L1</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93161062"/>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STD-005-CPP</a:t>
                      </a:r>
                      <a:endParaRPr lang="en-US" sz="900" b="1" dirty="0">
                        <a:solidFill>
                          <a:srgbClr val="FFFF00"/>
                        </a:solidFill>
                        <a:effectLst/>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200000"/>
                        </a:lnSpc>
                        <a:spcBef>
                          <a:spcPts val="0"/>
                        </a:spcBef>
                        <a:spcAft>
                          <a:spcPts val="0"/>
                        </a:spcAft>
                        <a:buClr>
                          <a:srgbClr val="FFFFFF"/>
                        </a:buClr>
                        <a:buSzPts val="2200"/>
                        <a:buFont typeface="Arial" panose="020B0604020202020204" pitchFamily="34" charset="0"/>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Explicitly construct and destruct objects when manually managing object lifetime</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High</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Likely</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FF00"/>
                          </a:solidFill>
                          <a:effectLst/>
                        </a:rPr>
                        <a:t>Medium</a:t>
                      </a:r>
                      <a:endParaRPr lang="en-US" sz="1200" b="0" dirty="0">
                        <a:solidFill>
                          <a:srgbClr val="FFFF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P12</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L1</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55798588"/>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STD-001-CPP</a:t>
                      </a:r>
                      <a:endParaRPr lang="en-US" sz="900" b="0" i="0" u="none" strike="noStrike" cap="none" dirty="0">
                        <a:solidFill>
                          <a:srgbClr val="FFFFFF"/>
                        </a:solidFill>
                        <a:latin typeface="Arial"/>
                        <a:ea typeface="Calibri" panose="020F0502020204030204" pitchFamily="34" charset="0"/>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lnSpc>
                          <a:spcPct val="200000"/>
                        </a:lnSpc>
                        <a:spcBef>
                          <a:spcPts val="0"/>
                        </a:spcBef>
                        <a:spcAft>
                          <a:spcPts val="0"/>
                        </a:spcAft>
                        <a:buClr>
                          <a:schemeClr val="lt1"/>
                        </a:buClr>
                        <a:buSzPts val="2200"/>
                        <a:buFont typeface="Arial" panose="020B0604020202020204" pitchFamily="34" charset="0"/>
                        <a:buNone/>
                      </a:pPr>
                      <a:r>
                        <a:rPr lang="en-US" sz="1200" b="0" i="0" u="none" strike="noStrike" cap="none" dirty="0">
                          <a:solidFill>
                            <a:srgbClr val="FFFFFF"/>
                          </a:solidFill>
                          <a:latin typeface="Arial"/>
                          <a:cs typeface="Arial"/>
                          <a:sym typeface="Arial"/>
                        </a:rPr>
                        <a:t>Understand the data model of your implementations</a:t>
                      </a:r>
                      <a:endParaRPr lang="en-US" sz="1200" b="0" i="0" u="none" strike="noStrike" cap="none" dirty="0">
                        <a:solidFill>
                          <a:srgbClr val="FFFFFF"/>
                        </a:solidFill>
                        <a:latin typeface="Arial"/>
                        <a:ea typeface="Calibri" panose="020F0502020204030204" pitchFamily="34" charset="0"/>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High</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Unlikely</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0000"/>
                          </a:solidFill>
                          <a:effectLst/>
                        </a:rPr>
                        <a:t>High</a:t>
                      </a:r>
                      <a:endParaRPr lang="en-US" sz="1200" b="0" dirty="0">
                        <a:solidFill>
                          <a:srgbClr val="FF00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P9</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L3</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77620086"/>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STD-010-CPP</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200000"/>
                        </a:lnSpc>
                        <a:spcBef>
                          <a:spcPts val="0"/>
                        </a:spcBef>
                        <a:spcAft>
                          <a:spcPts val="0"/>
                        </a:spcAft>
                        <a:buClr>
                          <a:srgbClr val="FFFFFF"/>
                        </a:buClr>
                        <a:buSzPts val="2200"/>
                        <a:buFont typeface="Arial" panose="020B0604020202020204" pitchFamily="34" charset="0"/>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Do not access a closed file</a:t>
                      </a:r>
                      <a:endParaRPr kumimoji="0" lang="en-US" sz="1200" b="0" i="0" u="none" strike="noStrike" kern="0" cap="none" spc="0" normalizeH="0" baseline="0" noProof="0" dirty="0">
                        <a:ln>
                          <a:noFill/>
                        </a:ln>
                        <a:solidFill>
                          <a:srgbClr val="FFFFFF"/>
                        </a:solidFill>
                        <a:effectLst/>
                        <a:uLnTx/>
                        <a:uFillTx/>
                        <a:latin typeface="Arial"/>
                        <a:ea typeface="Calibri" panose="020F0502020204030204" pitchFamily="34" charset="0"/>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FF00"/>
                          </a:solidFill>
                          <a:effectLst/>
                        </a:rPr>
                        <a:t>Medium</a:t>
                      </a:r>
                      <a:endParaRPr lang="en-US" sz="1200" b="0" dirty="0">
                        <a:solidFill>
                          <a:srgbClr val="FFFF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Unlikely</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FF00"/>
                          </a:solidFill>
                          <a:effectLst/>
                        </a:rPr>
                        <a:t>Medium</a:t>
                      </a:r>
                      <a:endParaRPr lang="en-US" sz="1200" b="0" dirty="0">
                        <a:solidFill>
                          <a:srgbClr val="FFFF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P7</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L3</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46959050"/>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STD-007-CPP</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200000"/>
                        </a:lnSpc>
                        <a:spcBef>
                          <a:spcPts val="0"/>
                        </a:spcBef>
                        <a:spcAft>
                          <a:spcPts val="0"/>
                        </a:spcAft>
                        <a:buClr>
                          <a:srgbClr val="FFFFFF"/>
                        </a:buClr>
                        <a:buSzPts val="2200"/>
                        <a:buFont typeface="Arial" panose="020B0604020202020204" pitchFamily="34" charset="0"/>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Exception objects must be </a:t>
                      </a:r>
                      <a:r>
                        <a:rPr kumimoji="0" lang="en-US" sz="1200" b="0" i="0" u="none" strike="noStrike" kern="0" cap="none" spc="0" normalizeH="0" baseline="0" noProof="0" dirty="0" err="1">
                          <a:ln>
                            <a:noFill/>
                          </a:ln>
                          <a:solidFill>
                            <a:srgbClr val="FFFFFF"/>
                          </a:solidFill>
                          <a:effectLst/>
                          <a:uLnTx/>
                          <a:uFillTx/>
                          <a:latin typeface="Arial"/>
                          <a:cs typeface="Arial"/>
                          <a:sym typeface="Arial"/>
                        </a:rPr>
                        <a:t>nothrow</a:t>
                      </a:r>
                      <a:r>
                        <a:rPr kumimoji="0" lang="en-US" sz="1200" b="0" i="0" u="none" strike="noStrike" kern="0" cap="none" spc="0" normalizeH="0" baseline="0" noProof="0" dirty="0">
                          <a:ln>
                            <a:noFill/>
                          </a:ln>
                          <a:solidFill>
                            <a:srgbClr val="FFFFFF"/>
                          </a:solidFill>
                          <a:effectLst/>
                          <a:uLnTx/>
                          <a:uFillTx/>
                          <a:latin typeface="Arial"/>
                          <a:cs typeface="Arial"/>
                          <a:sym typeface="Arial"/>
                        </a:rPr>
                        <a:t> copy constructible</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Low</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a:solidFill>
                            <a:schemeClr val="bg1"/>
                          </a:solidFill>
                          <a:effectLst/>
                        </a:rPr>
                        <a:t>Probable</a:t>
                      </a:r>
                      <a:endParaRPr lang="en-US" sz="1200" b="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FF00"/>
                          </a:solidFill>
                          <a:effectLst/>
                        </a:rPr>
                        <a:t>Medium</a:t>
                      </a:r>
                      <a:endParaRPr lang="en-US" sz="1200" b="0" dirty="0">
                        <a:solidFill>
                          <a:srgbClr val="FFFF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P6</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L3</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62457378"/>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STD-006-CPP</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200000"/>
                        </a:lnSpc>
                        <a:spcBef>
                          <a:spcPts val="0"/>
                        </a:spcBef>
                        <a:spcAft>
                          <a:spcPts val="0"/>
                        </a:spcAft>
                        <a:buClr>
                          <a:srgbClr val="FFFFFF"/>
                        </a:buClr>
                        <a:buSzPts val="2200"/>
                        <a:buFont typeface="Arial" panose="020B0604020202020204" pitchFamily="34" charset="0"/>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Understand termination behavior of assert() and abort()</a:t>
                      </a:r>
                      <a:endParaRPr kumimoji="0" lang="en-US" sz="1200" b="0" i="0" u="none" strike="noStrike" kern="0" cap="none" spc="0" normalizeH="0" baseline="0" noProof="0" dirty="0">
                        <a:ln>
                          <a:noFill/>
                        </a:ln>
                        <a:solidFill>
                          <a:srgbClr val="FFFFFF"/>
                        </a:solidFill>
                        <a:effectLst/>
                        <a:uLnTx/>
                        <a:uFillTx/>
                        <a:latin typeface="Arial"/>
                        <a:ea typeface="Calibri" panose="020F0502020204030204" pitchFamily="34" charset="0"/>
                        <a:cs typeface="Arial"/>
                        <a:sym typeface="Arial"/>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FF00"/>
                          </a:solidFill>
                          <a:effectLst/>
                        </a:rPr>
                        <a:t>Medium</a:t>
                      </a:r>
                      <a:endParaRPr lang="en-US" sz="1200" b="0" dirty="0">
                        <a:solidFill>
                          <a:srgbClr val="FFFF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Unlikely</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rgbClr val="FFFF00"/>
                          </a:solidFill>
                          <a:effectLst/>
                        </a:rPr>
                        <a:t>Medium</a:t>
                      </a:r>
                      <a:endParaRPr lang="en-US" sz="1200" b="0" dirty="0">
                        <a:solidFill>
                          <a:srgbClr val="FFFF00"/>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P5</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L3</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34998115"/>
                  </a:ext>
                </a:extLst>
              </a:tr>
              <a:tr h="271849">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1" dirty="0">
                          <a:solidFill>
                            <a:schemeClr val="bg1"/>
                          </a:solidFill>
                          <a:effectLst/>
                        </a:rPr>
                        <a:t>STD-002-CPP</a:t>
                      </a:r>
                      <a:endParaRPr lang="en-US" sz="900" b="1"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200000"/>
                        </a:lnSpc>
                        <a:spcBef>
                          <a:spcPts val="0"/>
                        </a:spcBef>
                        <a:spcAft>
                          <a:spcPts val="0"/>
                        </a:spcAft>
                        <a:buClr>
                          <a:srgbClr val="FFFFFF"/>
                        </a:buClr>
                        <a:buSzPts val="2200"/>
                        <a:buFont typeface="Arial" panose="020B0604020202020204" pitchFamily="34" charset="0"/>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Do not declare more than one variable per declaration</a:t>
                      </a: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Low</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Unlikely</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Low</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P3</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marR="0" indent="-171450" algn="ctr">
                        <a:lnSpc>
                          <a:spcPct val="200000"/>
                        </a:lnSpc>
                        <a:spcBef>
                          <a:spcPts val="0"/>
                        </a:spcBef>
                        <a:spcAft>
                          <a:spcPts val="0"/>
                        </a:spcAft>
                        <a:buFont typeface="Arial" panose="020B0604020202020204" pitchFamily="34" charset="0"/>
                        <a:buChar char="•"/>
                      </a:pPr>
                      <a:r>
                        <a:rPr lang="en-US" sz="1200" b="0" dirty="0">
                          <a:solidFill>
                            <a:schemeClr val="bg1"/>
                          </a:solidFill>
                          <a:effectLst/>
                        </a:rPr>
                        <a:t>L3</a:t>
                      </a:r>
                      <a:endParaRPr lang="en-US" sz="1200" b="0" dirty="0">
                        <a:solidFill>
                          <a:schemeClr val="bg1"/>
                        </a:solidFill>
                        <a:effectLst/>
                        <a:latin typeface="Calibri" panose="020F0502020204030204" pitchFamily="34" charset="0"/>
                        <a:ea typeface="Calibri" panose="020F0502020204030204" pitchFamily="34"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004082803"/>
                  </a:ext>
                </a:extLst>
              </a:tr>
            </a:tbl>
          </a:graphicData>
        </a:graphic>
      </p:graphicFrame>
      <p:pic>
        <p:nvPicPr>
          <p:cNvPr id="4" name="Audio 3">
            <a:hlinkClick r:id="" action="ppaction://media"/>
            <a:extLst>
              <a:ext uri="{FF2B5EF4-FFF2-40B4-BE49-F238E27FC236}">
                <a16:creationId xmlns:a16="http://schemas.microsoft.com/office/drawing/2014/main" id="{B0ED3952-AC75-A565-D884-A9E41061C95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545"/>
    </mc:Choice>
    <mc:Fallback>
      <p:transition spd="slow" advTm="17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64182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1508281"/>
            <a:ext cx="10820400" cy="489251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000"/>
              <a:buChar char="•"/>
            </a:pPr>
            <a:r>
              <a:rPr lang="en-US" sz="2000" dirty="0"/>
              <a:t>Encryption at Rest</a:t>
            </a:r>
          </a:p>
          <a:p>
            <a:pPr marL="685800" lvl="1" indent="-228600">
              <a:spcBef>
                <a:spcPts val="0"/>
              </a:spcBef>
              <a:buSzPts val="2000"/>
            </a:pPr>
            <a:endParaRPr lang="en-US" sz="1800" i="1" dirty="0"/>
          </a:p>
          <a:p>
            <a:pPr marL="685800" lvl="1" indent="-228600">
              <a:spcBef>
                <a:spcPts val="0"/>
              </a:spcBef>
              <a:buSzPts val="2000"/>
            </a:pPr>
            <a:r>
              <a:rPr lang="en-US" sz="1800" i="1" dirty="0"/>
              <a:t>Full disk encryption for all devices and servers;</a:t>
            </a:r>
          </a:p>
          <a:p>
            <a:pPr marL="685800" lvl="1" indent="-228600">
              <a:spcBef>
                <a:spcPts val="0"/>
              </a:spcBef>
              <a:buSzPts val="2000"/>
            </a:pPr>
            <a:endParaRPr lang="en-US" sz="1800" i="1" dirty="0"/>
          </a:p>
          <a:p>
            <a:pPr marL="685800" lvl="1" indent="-228600">
              <a:spcBef>
                <a:spcPts val="0"/>
              </a:spcBef>
              <a:buSzPts val="2000"/>
            </a:pPr>
            <a:r>
              <a:rPr lang="en-US" sz="1800" i="1" dirty="0"/>
              <a:t>Databases to be fully encrypted;</a:t>
            </a:r>
          </a:p>
          <a:p>
            <a:pPr marL="685800" lvl="1" indent="-228600">
              <a:spcBef>
                <a:spcPts val="0"/>
              </a:spcBef>
              <a:buSzPts val="2000"/>
            </a:pPr>
            <a:endParaRPr lang="en-US" sz="1800" i="1" dirty="0"/>
          </a:p>
          <a:p>
            <a:pPr marL="685800" lvl="1" indent="-228600">
              <a:spcBef>
                <a:spcPts val="0"/>
              </a:spcBef>
              <a:buSzPts val="2000"/>
            </a:pPr>
            <a:r>
              <a:rPr lang="en-US" sz="1800" i="1" dirty="0"/>
              <a:t>Restrict the most sensitive data to as few sites as possible.</a:t>
            </a:r>
            <a:endParaRPr lang="en-US" sz="18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Flight</a:t>
            </a:r>
          </a:p>
          <a:p>
            <a:pPr marL="228600" lvl="0" indent="-228600" algn="l" rtl="0">
              <a:lnSpc>
                <a:spcPct val="90000"/>
              </a:lnSpc>
              <a:spcBef>
                <a:spcPts val="0"/>
              </a:spcBef>
              <a:spcAft>
                <a:spcPts val="0"/>
              </a:spcAft>
              <a:buClr>
                <a:schemeClr val="lt1"/>
              </a:buClr>
              <a:buSzPts val="2000"/>
              <a:buChar char="•"/>
            </a:pPr>
            <a:endParaRPr lang="en-US" sz="2000" dirty="0"/>
          </a:p>
          <a:p>
            <a:pPr marL="685800" lvl="1" indent="-228600">
              <a:spcBef>
                <a:spcPts val="0"/>
              </a:spcBef>
              <a:buSzPts val="2000"/>
            </a:pPr>
            <a:r>
              <a:rPr lang="en-US" sz="1800" i="1" dirty="0"/>
              <a:t>Public-key encryption technology employed for all data transmitted over a network;</a:t>
            </a:r>
          </a:p>
          <a:p>
            <a:pPr marL="685800" lvl="1" indent="-228600">
              <a:spcBef>
                <a:spcPts val="0"/>
              </a:spcBef>
              <a:buSzPts val="2000"/>
            </a:pPr>
            <a:endParaRPr lang="en-US" sz="1800" i="1" dirty="0"/>
          </a:p>
          <a:p>
            <a:pPr marL="685800" lvl="1" indent="-228600">
              <a:spcBef>
                <a:spcPts val="0"/>
              </a:spcBef>
              <a:buSzPts val="2000"/>
            </a:pPr>
            <a:r>
              <a:rPr lang="en-US" sz="1800" i="1" dirty="0"/>
              <a:t>Secure channels such as </a:t>
            </a:r>
            <a:r>
              <a:rPr lang="en-US" sz="1800" dirty="0" err="1"/>
              <a:t>scp</a:t>
            </a:r>
            <a:r>
              <a:rPr lang="en-US" sz="1800" i="1" dirty="0"/>
              <a:t> or </a:t>
            </a:r>
            <a:r>
              <a:rPr lang="en-US" sz="1800" dirty="0"/>
              <a:t>sftp</a:t>
            </a:r>
            <a:r>
              <a:rPr lang="en-US" sz="1800" i="1" dirty="0"/>
              <a:t> should be used, not insecure channels such as </a:t>
            </a:r>
            <a:r>
              <a:rPr lang="en-US" sz="1800" dirty="0"/>
              <a:t>ftp</a:t>
            </a:r>
            <a:r>
              <a:rPr lang="en-US" sz="1800" i="1" dirty="0"/>
              <a: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a:t>
            </a:r>
          </a:p>
          <a:p>
            <a:pPr marL="685800" lvl="1" indent="-228600">
              <a:spcBef>
                <a:spcPts val="0"/>
              </a:spcBef>
              <a:buSzPts val="2000"/>
            </a:pPr>
            <a:endParaRPr lang="en-US" sz="1800" i="1" dirty="0"/>
          </a:p>
          <a:p>
            <a:pPr marL="685800" lvl="1" indent="-228600">
              <a:spcBef>
                <a:spcPts val="0"/>
              </a:spcBef>
              <a:buSzPts val="2000"/>
            </a:pPr>
            <a:r>
              <a:rPr lang="en-US" sz="1800" i="1" dirty="0"/>
              <a:t>All data should be fully encrypted and should be decrypted only where the user’s security privileges permit; </a:t>
            </a:r>
          </a:p>
          <a:p>
            <a:pPr marL="685800" lvl="1" indent="-228600">
              <a:spcBef>
                <a:spcPts val="0"/>
              </a:spcBef>
              <a:buSzPts val="2000"/>
            </a:pPr>
            <a:endParaRPr lang="en-US" sz="1800" i="1" dirty="0"/>
          </a:p>
          <a:p>
            <a:pPr marL="685800" lvl="1" indent="-228600">
              <a:spcBef>
                <a:spcPts val="0"/>
              </a:spcBef>
              <a:buSzPts val="2000"/>
            </a:pPr>
            <a:r>
              <a:rPr lang="en-US" sz="1800" i="1" dirty="0"/>
              <a:t>The principles of </a:t>
            </a:r>
            <a:r>
              <a:rPr lang="en-US" sz="1800" dirty="0"/>
              <a:t>Default Deny</a:t>
            </a:r>
            <a:r>
              <a:rPr lang="en-US" sz="1800" i="1" dirty="0"/>
              <a:t> and </a:t>
            </a:r>
            <a:r>
              <a:rPr lang="en-US" sz="1800" dirty="0"/>
              <a:t>Least Privilege</a:t>
            </a:r>
            <a:r>
              <a:rPr lang="en-US" sz="1800" i="1" dirty="0"/>
              <a:t> should be observed to ensure that data be decrypted and accessed only where strictly necessary;</a:t>
            </a:r>
          </a:p>
          <a:p>
            <a:pPr marL="685800" lvl="1" indent="-228600">
              <a:spcBef>
                <a:spcPts val="0"/>
              </a:spcBef>
              <a:buSzPts val="2000"/>
            </a:pPr>
            <a:endParaRPr lang="en-US" sz="1800" i="1" dirty="0"/>
          </a:p>
          <a:p>
            <a:pPr marL="685800" lvl="1" indent="-228600">
              <a:spcBef>
                <a:spcPts val="0"/>
              </a:spcBef>
              <a:buSzPts val="2000"/>
            </a:pPr>
            <a:r>
              <a:rPr lang="en-US" sz="1800" i="1" dirty="0"/>
              <a:t>Access to data can be monitored by AI security analytics.</a:t>
            </a:r>
            <a:endParaRPr sz="1400" i="1"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58EB236-77CE-ECA7-2261-A5061340D55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758"/>
    </mc:Choice>
    <mc:Fallback>
      <p:transition spd="slow" advTm="44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42500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17848" y="1621410"/>
            <a:ext cx="10956303" cy="4873658"/>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lt1"/>
              </a:buClr>
              <a:buSzPts val="2400"/>
              <a:buChar char="•"/>
            </a:pPr>
            <a:r>
              <a:rPr lang="en-US" sz="2400" dirty="0"/>
              <a:t>Authentication: Ensuring only permitted users may access the system</a:t>
            </a:r>
          </a:p>
          <a:p>
            <a:pPr marL="228600" lvl="0" indent="-228600" algn="l" rtl="0">
              <a:lnSpc>
                <a:spcPct val="90000"/>
              </a:lnSpc>
              <a:spcBef>
                <a:spcPts val="0"/>
              </a:spcBef>
              <a:spcAft>
                <a:spcPts val="0"/>
              </a:spcAft>
              <a:buClr>
                <a:schemeClr val="lt1"/>
              </a:buClr>
              <a:buSzPts val="2400"/>
              <a:buChar char="•"/>
            </a:pPr>
            <a:endParaRPr lang="en-US" sz="2400" dirty="0"/>
          </a:p>
          <a:p>
            <a:pPr marL="685800" lvl="1" indent="-228600">
              <a:lnSpc>
                <a:spcPct val="170000"/>
              </a:lnSpc>
              <a:spcBef>
                <a:spcPts val="0"/>
              </a:spcBef>
              <a:buSzPts val="2400"/>
            </a:pPr>
            <a:r>
              <a:rPr lang="en-US" i="1" dirty="0"/>
              <a:t>The principle of </a:t>
            </a:r>
            <a:r>
              <a:rPr lang="en-US" dirty="0"/>
              <a:t>Default Deny</a:t>
            </a:r>
            <a:r>
              <a:rPr lang="en-US" i="1" dirty="0"/>
              <a:t> dictates that users should be denied access to all systems until a reason for them to be granted access has been established;</a:t>
            </a:r>
          </a:p>
          <a:p>
            <a:pPr marL="457200" lvl="1" indent="0">
              <a:spcBef>
                <a:spcPts val="0"/>
              </a:spcBef>
              <a:buSzPts val="2400"/>
              <a:buNone/>
            </a:pPr>
            <a:endParaRPr lang="en-US" i="1" dirty="0"/>
          </a:p>
          <a:p>
            <a:pPr marL="685800" lvl="1" indent="-228600">
              <a:spcBef>
                <a:spcPts val="0"/>
              </a:spcBef>
              <a:buSzPts val="2400"/>
            </a:pPr>
            <a:r>
              <a:rPr lang="en-US" i="1" dirty="0"/>
              <a:t>Users will be granted login credentials which they must provide to access the system.</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Permission to access data or perform actions should be granted on a case-by-case basis</a:t>
            </a:r>
          </a:p>
          <a:p>
            <a:pPr marL="228600" lvl="0" indent="-228600" algn="l" rtl="0">
              <a:lnSpc>
                <a:spcPct val="90000"/>
              </a:lnSpc>
              <a:spcBef>
                <a:spcPts val="0"/>
              </a:spcBef>
              <a:spcAft>
                <a:spcPts val="0"/>
              </a:spcAft>
              <a:buClr>
                <a:schemeClr val="lt1"/>
              </a:buClr>
              <a:buSzPts val="2400"/>
              <a:buChar char="•"/>
            </a:pPr>
            <a:endParaRPr lang="en-US" sz="2400" dirty="0"/>
          </a:p>
          <a:p>
            <a:pPr marL="685800" lvl="1" indent="-228600">
              <a:lnSpc>
                <a:spcPct val="170000"/>
              </a:lnSpc>
              <a:spcBef>
                <a:spcPts val="0"/>
              </a:spcBef>
              <a:buSzPts val="2400"/>
            </a:pPr>
            <a:r>
              <a:rPr lang="en-US" i="1" dirty="0"/>
              <a:t>The principle of </a:t>
            </a:r>
            <a:r>
              <a:rPr lang="en-US" dirty="0"/>
              <a:t>Least Privilege </a:t>
            </a:r>
            <a:r>
              <a:rPr lang="en-US" i="1" dirty="0"/>
              <a:t>dictates that even authenticated users should not have permissions unless there is a good reason;</a:t>
            </a:r>
          </a:p>
          <a:p>
            <a:pPr marL="685800" lvl="1" indent="-228600">
              <a:spcBef>
                <a:spcPts val="0"/>
              </a:spcBef>
              <a:buSzPts val="2400"/>
            </a:pPr>
            <a:endParaRPr lang="en-US" i="1" dirty="0"/>
          </a:p>
          <a:p>
            <a:pPr marL="685800" lvl="1" indent="-228600">
              <a:spcBef>
                <a:spcPts val="0"/>
              </a:spcBef>
              <a:buSzPts val="2400"/>
            </a:pPr>
            <a:r>
              <a:rPr lang="en-US" i="1" dirty="0"/>
              <a:t>Authorization should be subject to regular review to ensure the policy remains aligned to the current situation.</a:t>
            </a:r>
          </a:p>
          <a:p>
            <a:pPr marL="685800" lvl="1" indent="-228600">
              <a:spcBef>
                <a:spcPts val="0"/>
              </a:spcBef>
              <a:buSzPts val="2400"/>
            </a:pPr>
            <a:endParaRPr lang="en-US" sz="2200" dirty="0"/>
          </a:p>
          <a:p>
            <a:pPr marL="685800" lvl="1" indent="-228600">
              <a:spcBef>
                <a:spcPts val="0"/>
              </a:spcBef>
              <a:buSzPts val="2400"/>
            </a:pPr>
            <a:endParaRPr lang="en-US" sz="2200" dirty="0"/>
          </a:p>
          <a:p>
            <a:pPr marL="228600" lvl="0" indent="-228600" algn="l" rtl="0">
              <a:lnSpc>
                <a:spcPct val="90000"/>
              </a:lnSpc>
              <a:spcBef>
                <a:spcPts val="0"/>
              </a:spcBef>
              <a:spcAft>
                <a:spcPts val="0"/>
              </a:spcAft>
              <a:buClr>
                <a:schemeClr val="lt1"/>
              </a:buClr>
              <a:buSzPts val="2400"/>
              <a:buChar char="•"/>
            </a:pPr>
            <a:r>
              <a:rPr lang="en-US" sz="2400" dirty="0"/>
              <a:t>Accounting: Monitor access and actions continuously</a:t>
            </a:r>
          </a:p>
          <a:p>
            <a:pPr marL="228600" lvl="0" indent="-228600" algn="l" rtl="0">
              <a:lnSpc>
                <a:spcPct val="90000"/>
              </a:lnSpc>
              <a:spcBef>
                <a:spcPts val="0"/>
              </a:spcBef>
              <a:spcAft>
                <a:spcPts val="0"/>
              </a:spcAft>
              <a:buClr>
                <a:schemeClr val="lt1"/>
              </a:buClr>
              <a:buSzPts val="2400"/>
              <a:buChar char="•"/>
            </a:pPr>
            <a:endParaRPr lang="en-US" sz="2400" dirty="0"/>
          </a:p>
          <a:p>
            <a:pPr marL="685800" lvl="1" indent="-228600">
              <a:lnSpc>
                <a:spcPct val="170000"/>
              </a:lnSpc>
              <a:spcBef>
                <a:spcPts val="0"/>
              </a:spcBef>
              <a:buSzPts val="2400"/>
            </a:pPr>
            <a:r>
              <a:rPr lang="en-US" i="1" dirty="0"/>
              <a:t>Security personnel should have a clear view of what data is being accessed, when, and by whom; and what data is transmitted and what actions are performed;</a:t>
            </a:r>
          </a:p>
          <a:p>
            <a:pPr marL="685800" lvl="1" indent="-228600">
              <a:spcBef>
                <a:spcPts val="0"/>
              </a:spcBef>
              <a:buSzPts val="2400"/>
            </a:pPr>
            <a:endParaRPr lang="en-US" i="1" dirty="0"/>
          </a:p>
          <a:p>
            <a:pPr marL="685800" lvl="1" indent="-228600">
              <a:spcBef>
                <a:spcPts val="0"/>
              </a:spcBef>
              <a:buSzPts val="2400"/>
            </a:pPr>
            <a:r>
              <a:rPr lang="en-US" i="1" dirty="0"/>
              <a:t>This role can be supplemented by AI security analytics;</a:t>
            </a:r>
          </a:p>
          <a:p>
            <a:pPr marL="685800" lvl="1" indent="-228600">
              <a:spcBef>
                <a:spcPts val="0"/>
              </a:spcBef>
              <a:buSzPts val="2400"/>
            </a:pPr>
            <a:endParaRPr lang="en-US" i="1" dirty="0"/>
          </a:p>
          <a:p>
            <a:pPr marL="685800" lvl="1" indent="-228600">
              <a:spcBef>
                <a:spcPts val="0"/>
              </a:spcBef>
              <a:buSzPts val="2400"/>
            </a:pPr>
            <a:r>
              <a:rPr lang="en-US" i="1" dirty="0"/>
              <a:t>This is a reactive measure that complements the proactive measures of authentication and authorization</a:t>
            </a:r>
          </a:p>
          <a:p>
            <a:pPr marL="685800" lvl="1" indent="-228600">
              <a:spcBef>
                <a:spcPts val="0"/>
              </a:spcBef>
              <a:buSzPts val="2400"/>
            </a:pPr>
            <a:endParaRPr lang="en-US" i="1" dirty="0"/>
          </a:p>
          <a:p>
            <a:pPr marL="685800" lvl="1" indent="-228600">
              <a:spcBef>
                <a:spcPts val="0"/>
              </a:spcBef>
              <a:buSzPts val="2400"/>
            </a:pPr>
            <a:endParaRPr lang="en-US" i="1"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67F0782-6F10-9C3F-6474-709C3C6AD4B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480"/>
    </mc:Choice>
    <mc:Fallback>
      <p:transition spd="slow" advTm="71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204499"/>
            <a:ext cx="10820400" cy="4024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SzPts val="1800"/>
              <a:buNone/>
            </a:pPr>
            <a:r>
              <a:rPr lang="en-US" dirty="0"/>
              <a:t>Unit tests can support proper observance of coding standards.</a:t>
            </a:r>
          </a:p>
          <a:p>
            <a:pPr marL="0" marR="0" indent="0" rtl="0" fontAlgn="t">
              <a:lnSpc>
                <a:spcPct val="200000"/>
              </a:lnSpc>
              <a:spcBef>
                <a:spcPts val="0"/>
              </a:spcBef>
              <a:spcAft>
                <a:spcPts val="0"/>
              </a:spcAft>
              <a:buClr>
                <a:srgbClr val="000000"/>
              </a:buClr>
              <a:buSzPts val="1200"/>
              <a:buNone/>
            </a:pPr>
            <a:r>
              <a:rPr lang="en-US" dirty="0"/>
              <a:t>The following tests are of example of unit tests relating to coding standard </a:t>
            </a:r>
          </a:p>
          <a:p>
            <a:pPr marL="0" marR="0" indent="0" rtl="0" fontAlgn="t">
              <a:lnSpc>
                <a:spcPct val="200000"/>
              </a:lnSpc>
              <a:spcBef>
                <a:spcPts val="0"/>
              </a:spcBef>
              <a:spcAft>
                <a:spcPts val="0"/>
              </a:spcAft>
              <a:buClr>
                <a:srgbClr val="000000"/>
              </a:buClr>
              <a:buSzPts val="1200"/>
              <a:buNone/>
            </a:pPr>
            <a:r>
              <a:rPr lang="en-US" b="1" dirty="0"/>
              <a:t>STD-009-CPP: Guarantee that container indices and iterators are within the valid range.</a:t>
            </a:r>
          </a:p>
          <a:p>
            <a:pPr marL="0" marR="0" indent="0" rtl="0" fontAlgn="t">
              <a:lnSpc>
                <a:spcPct val="200000"/>
              </a:lnSpc>
              <a:spcBef>
                <a:spcPts val="0"/>
              </a:spcBef>
              <a:spcAft>
                <a:spcPts val="0"/>
              </a:spcAft>
              <a:buClr>
                <a:srgbClr val="000000"/>
              </a:buClr>
              <a:buSzPts val="1200"/>
              <a:buNone/>
            </a:pPr>
            <a:r>
              <a:rPr lang="en-US" dirty="0"/>
              <a:t>(The </a:t>
            </a:r>
            <a:r>
              <a:rPr lang="en-US" i="1" dirty="0"/>
              <a:t>Google Test </a:t>
            </a:r>
            <a:r>
              <a:rPr lang="en-US" dirty="0"/>
              <a:t>tool was used for the following examples.)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B8EFCA8-B9BC-9AE3-8B67-B70E7E22A92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107"/>
    </mc:Choice>
    <mc:Fallback>
      <p:transition spd="slow" advTm="42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Collection is empty upon creation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1000"/>
              </a:spcBef>
              <a:spcAft>
                <a:spcPts val="0"/>
              </a:spcAft>
              <a:buSzPts val="1800"/>
              <a:buNone/>
            </a:pPr>
            <a:endParaRPr lang="en-US" sz="1600" dirty="0">
              <a:latin typeface="Courier New" panose="02070309020205020404" pitchFamily="49" charset="0"/>
              <a:cs typeface="Courier New" panose="02070309020205020404" pitchFamily="49" charset="0"/>
            </a:endParaRP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Test to verify that a collection is empty when created.</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TEST_F(</a:t>
            </a:r>
            <a:r>
              <a:rPr lang="en-US" sz="1600" dirty="0" err="1">
                <a:latin typeface="Courier New" panose="02070309020205020404" pitchFamily="49" charset="0"/>
                <a:cs typeface="Courier New" panose="02070309020205020404" pitchFamily="49" charset="0"/>
              </a:rPr>
              <a:t>CollectionTest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IsEmptyOnCreate</a:t>
            </a:r>
            <a:r>
              <a:rPr lang="en-US" sz="1600" dirty="0">
                <a:latin typeface="Courier New" panose="02070309020205020404" pitchFamily="49" charset="0"/>
                <a:cs typeface="Courier New" panose="02070309020205020404" pitchFamily="49" charset="0"/>
              </a:rPr>
              <a:t>)</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t>
            </a:r>
            <a:r>
              <a:rPr lang="en-US" sz="1600" dirty="0">
                <a:solidFill>
                  <a:schemeClr val="tx2">
                    <a:lumMod val="50000"/>
                  </a:schemeClr>
                </a:solidFill>
                <a:latin typeface="Courier New" panose="02070309020205020404" pitchFamily="49" charset="0"/>
                <a:cs typeface="Courier New" panose="02070309020205020404" pitchFamily="49" charset="0"/>
              </a:rPr>
              <a:t>// is the collection empty?</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ASSERT_TRUE(collection-&gt;empty());</a:t>
            </a:r>
          </a:p>
          <a:p>
            <a:pPr marL="0" lvl="0" indent="0" rtl="0">
              <a:lnSpc>
                <a:spcPct val="90000"/>
              </a:lnSpc>
              <a:spcBef>
                <a:spcPts val="1000"/>
              </a:spcBef>
              <a:spcAft>
                <a:spcPts val="0"/>
              </a:spcAft>
              <a:buSzPts val="1800"/>
              <a:buNone/>
            </a:pPr>
            <a:endParaRPr lang="en-US" sz="1600" dirty="0">
              <a:latin typeface="Courier New" panose="02070309020205020404" pitchFamily="49" charset="0"/>
              <a:cs typeface="Courier New" panose="02070309020205020404" pitchFamily="49" charset="0"/>
            </a:endParaRP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t>
            </a:r>
            <a:r>
              <a:rPr lang="en-US" sz="1600" dirty="0">
                <a:solidFill>
                  <a:schemeClr val="tx2">
                    <a:lumMod val="50000"/>
                  </a:schemeClr>
                </a:solidFill>
                <a:latin typeface="Courier New" panose="02070309020205020404" pitchFamily="49" charset="0"/>
                <a:cs typeface="Courier New" panose="02070309020205020404" pitchFamily="49" charset="0"/>
              </a:rPr>
              <a:t>// if empty, the size must be 0</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    ASSERT_EQ(collection-&gt;size(), 0);</a:t>
            </a:r>
          </a:p>
          <a:p>
            <a:pPr marL="0" lvl="0" indent="0" rtl="0">
              <a:lnSpc>
                <a:spcPct val="90000"/>
              </a:lnSpc>
              <a:spcBef>
                <a:spcPts val="1000"/>
              </a:spcBef>
              <a:spcAft>
                <a:spcPts val="0"/>
              </a:spcAft>
              <a:buSzPts val="1800"/>
              <a:buNone/>
            </a:pPr>
            <a:r>
              <a:rPr lang="en-US" sz="1600" dirty="0">
                <a:latin typeface="Courier New" panose="02070309020205020404" pitchFamily="49" charset="0"/>
                <a:cs typeface="Courier New" panose="02070309020205020404" pitchFamily="49" charset="0"/>
              </a:rPr>
              <a: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33638D6-033C-8938-3DB7-920BF2811B6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64359834"/>
      </p:ext>
    </p:extLst>
  </p:cSld>
  <p:clrMapOvr>
    <a:masterClrMapping/>
  </p:clrMapOvr>
  <mc:AlternateContent xmlns:mc="http://schemas.openxmlformats.org/markup-compatibility/2006">
    <mc:Choice xmlns:p14="http://schemas.microsoft.com/office/powerpoint/2010/main" Requires="p14">
      <p:transition spd="slow" p14:dur="2000" advTm="13812"/>
    </mc:Choice>
    <mc:Fallback>
      <p:transition spd="slow" advTm="13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388</TotalTime>
  <Words>1653</Words>
  <Application>Microsoft Office PowerPoint</Application>
  <PresentationFormat>Widescreen</PresentationFormat>
  <Paragraphs>300</Paragraphs>
  <Slides>19</Slides>
  <Notes>19</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Arial</vt:lpstr>
      <vt:lpstr>Courier New</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Collection is empty upon creation</vt:lpstr>
      <vt:lpstr>Add a single Value to a Collection</vt:lpstr>
      <vt:lpstr>Resizing increases  Size of Collection</vt:lpstr>
      <vt:lpstr>PopBack() from  empty Collection is fatal</vt:lpstr>
      <vt:lpstr>Test Suites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Morrow, Edmund</cp:lastModifiedBy>
  <cp:revision>18</cp:revision>
  <dcterms:created xsi:type="dcterms:W3CDTF">2020-08-19T17:59:24Z</dcterms:created>
  <dcterms:modified xsi:type="dcterms:W3CDTF">2023-04-20T04:40:28Z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